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6" r:id="rId2"/>
    <p:sldId id="257" r:id="rId3"/>
    <p:sldId id="274" r:id="rId4"/>
    <p:sldId id="267" r:id="rId5"/>
    <p:sldId id="258" r:id="rId6"/>
    <p:sldId id="259" r:id="rId7"/>
    <p:sldId id="269" r:id="rId8"/>
    <p:sldId id="270" r:id="rId9"/>
    <p:sldId id="271" r:id="rId10"/>
    <p:sldId id="268" r:id="rId11"/>
    <p:sldId id="272" r:id="rId12"/>
    <p:sldId id="273"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FED18A-F5CD-4269-BADC-1377B1DC000D}" v="5" dt="2024-02-02T11:30:14.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45" autoAdjust="0"/>
    <p:restoredTop sz="94660"/>
  </p:normalViewPr>
  <p:slideViewPr>
    <p:cSldViewPr snapToGrid="0">
      <p:cViewPr varScale="1">
        <p:scale>
          <a:sx n="74" d="100"/>
          <a:sy n="74" d="100"/>
        </p:scale>
        <p:origin x="1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budzai Gundani" userId="9e48413876f4a34b" providerId="LiveId" clId="{E8FED18A-F5CD-4269-BADC-1377B1DC000D}"/>
    <pc:docChg chg="custSel addSld delSld modSld">
      <pc:chgData name="Tambudzai Gundani" userId="9e48413876f4a34b" providerId="LiveId" clId="{E8FED18A-F5CD-4269-BADC-1377B1DC000D}" dt="2024-02-02T11:35:21.872" v="100" actId="2696"/>
      <pc:docMkLst>
        <pc:docMk/>
      </pc:docMkLst>
      <pc:sldChg chg="modSp del mod">
        <pc:chgData name="Tambudzai Gundani" userId="9e48413876f4a34b" providerId="LiveId" clId="{E8FED18A-F5CD-4269-BADC-1377B1DC000D}" dt="2024-02-02T11:35:21.872" v="100" actId="2696"/>
        <pc:sldMkLst>
          <pc:docMk/>
          <pc:sldMk cId="2029808264" sldId="256"/>
        </pc:sldMkLst>
        <pc:spChg chg="mod">
          <ac:chgData name="Tambudzai Gundani" userId="9e48413876f4a34b" providerId="LiveId" clId="{E8FED18A-F5CD-4269-BADC-1377B1DC000D}" dt="2024-02-02T11:18:30.032" v="77" actId="20577"/>
          <ac:spMkLst>
            <pc:docMk/>
            <pc:sldMk cId="2029808264" sldId="256"/>
            <ac:spMk id="14" creationId="{E7A57DB2-72B0-4C2E-86B0-EEAE61812EF3}"/>
          </ac:spMkLst>
        </pc:spChg>
        <pc:spChg chg="mod">
          <ac:chgData name="Tambudzai Gundani" userId="9e48413876f4a34b" providerId="LiveId" clId="{E8FED18A-F5CD-4269-BADC-1377B1DC000D}" dt="2024-02-02T11:17:41.702" v="19" actId="20577"/>
          <ac:spMkLst>
            <pc:docMk/>
            <pc:sldMk cId="2029808264" sldId="256"/>
            <ac:spMk id="18" creationId="{7AFF254F-8049-4376-A648-77EA6E54220F}"/>
          </ac:spMkLst>
        </pc:spChg>
      </pc:sldChg>
      <pc:sldChg chg="addSp delSp modSp new mod">
        <pc:chgData name="Tambudzai Gundani" userId="9e48413876f4a34b" providerId="LiveId" clId="{E8FED18A-F5CD-4269-BADC-1377B1DC000D}" dt="2024-02-02T11:34:24.827" v="99" actId="113"/>
        <pc:sldMkLst>
          <pc:docMk/>
          <pc:sldMk cId="3611358350" sldId="276"/>
        </pc:sldMkLst>
        <pc:spChg chg="del">
          <ac:chgData name="Tambudzai Gundani" userId="9e48413876f4a34b" providerId="LiveId" clId="{E8FED18A-F5CD-4269-BADC-1377B1DC000D}" dt="2024-02-02T11:28:05.143" v="79" actId="478"/>
          <ac:spMkLst>
            <pc:docMk/>
            <pc:sldMk cId="3611358350" sldId="276"/>
            <ac:spMk id="2" creationId="{286B5DAC-1338-FD74-50D2-E468CFBAFED6}"/>
          </ac:spMkLst>
        </pc:spChg>
        <pc:spChg chg="del">
          <ac:chgData name="Tambudzai Gundani" userId="9e48413876f4a34b" providerId="LiveId" clId="{E8FED18A-F5CD-4269-BADC-1377B1DC000D}" dt="2024-02-02T11:28:10.604" v="80" actId="478"/>
          <ac:spMkLst>
            <pc:docMk/>
            <pc:sldMk cId="3611358350" sldId="276"/>
            <ac:spMk id="3" creationId="{7229A683-55BB-A795-A534-4744E0507CB9}"/>
          </ac:spMkLst>
        </pc:spChg>
        <pc:spChg chg="add mod">
          <ac:chgData name="Tambudzai Gundani" userId="9e48413876f4a34b" providerId="LiveId" clId="{E8FED18A-F5CD-4269-BADC-1377B1DC000D}" dt="2024-02-02T11:29:07.303" v="83"/>
          <ac:spMkLst>
            <pc:docMk/>
            <pc:sldMk cId="3611358350" sldId="276"/>
            <ac:spMk id="6" creationId="{2036CC32-07BD-2C04-A2CE-326BB4C6417E}"/>
          </ac:spMkLst>
        </pc:spChg>
        <pc:spChg chg="add mod">
          <ac:chgData name="Tambudzai Gundani" userId="9e48413876f4a34b" providerId="LiveId" clId="{E8FED18A-F5CD-4269-BADC-1377B1DC000D}" dt="2024-02-02T11:34:24.827" v="99" actId="113"/>
          <ac:spMkLst>
            <pc:docMk/>
            <pc:sldMk cId="3611358350" sldId="276"/>
            <ac:spMk id="7" creationId="{84FE3812-9596-5864-F4B8-50623AA2E412}"/>
          </ac:spMkLst>
        </pc:spChg>
        <pc:picChg chg="add mod">
          <ac:chgData name="Tambudzai Gundani" userId="9e48413876f4a34b" providerId="LiveId" clId="{E8FED18A-F5CD-4269-BADC-1377B1DC000D}" dt="2024-02-02T11:28:30.043" v="81"/>
          <ac:picMkLst>
            <pc:docMk/>
            <pc:sldMk cId="3611358350" sldId="276"/>
            <ac:picMk id="4" creationId="{19CE82E2-27AD-6760-4393-F81563017D0F}"/>
          </ac:picMkLst>
        </pc:picChg>
        <pc:picChg chg="add mod">
          <ac:chgData name="Tambudzai Gundani" userId="9e48413876f4a34b" providerId="LiveId" clId="{E8FED18A-F5CD-4269-BADC-1377B1DC000D}" dt="2024-02-02T11:28:45.384" v="82"/>
          <ac:picMkLst>
            <pc:docMk/>
            <pc:sldMk cId="3611358350" sldId="276"/>
            <ac:picMk id="5" creationId="{9376CB69-E688-F3A5-825C-5036F5557F3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047F42-A209-462F-A870-35A2CABE4D8A}" type="doc">
      <dgm:prSet loTypeId="urn:microsoft.com/office/officeart/2005/8/layout/hProcess3" loCatId="process" qsTypeId="urn:microsoft.com/office/officeart/2005/8/quickstyle/simple1" qsCatId="simple" csTypeId="urn:microsoft.com/office/officeart/2005/8/colors/accent1_2" csCatId="accent1" phldr="1"/>
      <dgm:spPr/>
    </dgm:pt>
    <dgm:pt modelId="{40620C2F-45AC-4133-BCFE-B75A0477FDF0}" type="pres">
      <dgm:prSet presAssocID="{EF047F42-A209-462F-A870-35A2CABE4D8A}" presName="Name0" presStyleCnt="0">
        <dgm:presLayoutVars>
          <dgm:dir/>
          <dgm:animLvl val="lvl"/>
          <dgm:resizeHandles val="exact"/>
        </dgm:presLayoutVars>
      </dgm:prSet>
      <dgm:spPr/>
    </dgm:pt>
    <dgm:pt modelId="{28B1CD03-975D-4CE6-8738-435453AFE045}" type="pres">
      <dgm:prSet presAssocID="{EF047F42-A209-462F-A870-35A2CABE4D8A}" presName="dummy" presStyleCnt="0"/>
      <dgm:spPr/>
    </dgm:pt>
    <dgm:pt modelId="{B5AA86C9-24DA-4356-B253-748681A701EC}" type="pres">
      <dgm:prSet presAssocID="{EF047F42-A209-462F-A870-35A2CABE4D8A}" presName="linH" presStyleCnt="0"/>
      <dgm:spPr/>
    </dgm:pt>
    <dgm:pt modelId="{958B99D3-4354-43EA-9E80-92105CD4E791}" type="pres">
      <dgm:prSet presAssocID="{EF047F42-A209-462F-A870-35A2CABE4D8A}" presName="padding1" presStyleCnt="0"/>
      <dgm:spPr/>
    </dgm:pt>
    <dgm:pt modelId="{9EB6D274-4724-4BAE-AE4F-B2DC0B172A10}" type="pres">
      <dgm:prSet presAssocID="{EF047F42-A209-462F-A870-35A2CABE4D8A}" presName="padding2" presStyleCnt="0"/>
      <dgm:spPr/>
    </dgm:pt>
    <dgm:pt modelId="{A5F01ACA-E39B-4168-9D68-FE42FE79B9E1}" type="pres">
      <dgm:prSet presAssocID="{EF047F42-A209-462F-A870-35A2CABE4D8A}" presName="negArrow" presStyleCnt="0"/>
      <dgm:spPr/>
    </dgm:pt>
    <dgm:pt modelId="{A597E1A6-28CA-4DA0-9C2C-F47808CCE8DE}" type="pres">
      <dgm:prSet presAssocID="{EF047F42-A209-462F-A870-35A2CABE4D8A}" presName="backgroundArrow" presStyleLbl="node1" presStyleIdx="0" presStyleCnt="1" custLinFactNeighborY="-1807"/>
      <dgm:spPr>
        <a:solidFill>
          <a:srgbClr val="FFC000"/>
        </a:solidFill>
      </dgm:spPr>
    </dgm:pt>
  </dgm:ptLst>
  <dgm:cxnLst>
    <dgm:cxn modelId="{65F6D420-025C-4E92-BEED-14A0A6A67D80}" type="presOf" srcId="{EF047F42-A209-462F-A870-35A2CABE4D8A}" destId="{40620C2F-45AC-4133-BCFE-B75A0477FDF0}" srcOrd="0" destOrd="0" presId="urn:microsoft.com/office/officeart/2005/8/layout/hProcess3"/>
    <dgm:cxn modelId="{D85BD585-EE33-4CC0-AC98-11DDDFC876FD}" type="presParOf" srcId="{40620C2F-45AC-4133-BCFE-B75A0477FDF0}" destId="{28B1CD03-975D-4CE6-8738-435453AFE045}" srcOrd="0" destOrd="0" presId="urn:microsoft.com/office/officeart/2005/8/layout/hProcess3"/>
    <dgm:cxn modelId="{2A88FA51-88AE-4C44-B26B-95615925C735}" type="presParOf" srcId="{40620C2F-45AC-4133-BCFE-B75A0477FDF0}" destId="{B5AA86C9-24DA-4356-B253-748681A701EC}" srcOrd="1" destOrd="0" presId="urn:microsoft.com/office/officeart/2005/8/layout/hProcess3"/>
    <dgm:cxn modelId="{3A763FD3-D264-4175-BCAA-0EA34F147D27}" type="presParOf" srcId="{B5AA86C9-24DA-4356-B253-748681A701EC}" destId="{958B99D3-4354-43EA-9E80-92105CD4E791}" srcOrd="0" destOrd="0" presId="urn:microsoft.com/office/officeart/2005/8/layout/hProcess3"/>
    <dgm:cxn modelId="{AEF394C8-6BA6-4C41-A6F3-63E33277CC73}" type="presParOf" srcId="{B5AA86C9-24DA-4356-B253-748681A701EC}" destId="{9EB6D274-4724-4BAE-AE4F-B2DC0B172A10}" srcOrd="1" destOrd="0" presId="urn:microsoft.com/office/officeart/2005/8/layout/hProcess3"/>
    <dgm:cxn modelId="{5F06D421-35E2-401F-9505-93BCC223C971}" type="presParOf" srcId="{B5AA86C9-24DA-4356-B253-748681A701EC}" destId="{A5F01ACA-E39B-4168-9D68-FE42FE79B9E1}" srcOrd="2" destOrd="0" presId="urn:microsoft.com/office/officeart/2005/8/layout/hProcess3"/>
    <dgm:cxn modelId="{E8804301-9157-4EED-A1E0-3C3064FBEEDE}" type="presParOf" srcId="{B5AA86C9-24DA-4356-B253-748681A701EC}" destId="{A597E1A6-28CA-4DA0-9C2C-F47808CCE8DE}" srcOrd="3"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7E1A6-28CA-4DA0-9C2C-F47808CCE8DE}">
      <dsp:nvSpPr>
        <dsp:cNvPr id="0" name=""/>
        <dsp:cNvSpPr/>
      </dsp:nvSpPr>
      <dsp:spPr>
        <a:xfrm>
          <a:off x="0" y="10102"/>
          <a:ext cx="968048" cy="792000"/>
        </a:xfrm>
        <a:prstGeom prst="rightArrow">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DC0B3-636D-40D2-9360-51EEDD2156B7}" type="datetimeFigureOut">
              <a:rPr lang="en-US" smtClean="0"/>
              <a:t>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0E2B6-4FCD-42F5-B81E-3CACB1F9108F}" type="slidenum">
              <a:rPr lang="en-US" smtClean="0"/>
              <a:t>‹#›</a:t>
            </a:fld>
            <a:endParaRPr lang="en-US"/>
          </a:p>
        </p:txBody>
      </p:sp>
    </p:spTree>
    <p:extLst>
      <p:ext uri="{BB962C8B-B14F-4D97-AF65-F5344CB8AC3E}">
        <p14:creationId xmlns:p14="http://schemas.microsoft.com/office/powerpoint/2010/main" val="202888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00E2B6-4FCD-42F5-B81E-3CACB1F9108F}" type="slidenum">
              <a:rPr lang="en-US" smtClean="0"/>
              <a:t>4</a:t>
            </a:fld>
            <a:endParaRPr lang="en-US"/>
          </a:p>
        </p:txBody>
      </p:sp>
    </p:spTree>
    <p:extLst>
      <p:ext uri="{BB962C8B-B14F-4D97-AF65-F5344CB8AC3E}">
        <p14:creationId xmlns:p14="http://schemas.microsoft.com/office/powerpoint/2010/main" val="4018367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6C85-4EB3-49C6-96CE-DF795596361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1D1ECC-974B-48FD-B913-4B83E282E1D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2486113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55191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jp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hyperlink" Target="https://zimbabwe.un.org/en/130569-zimbabwe-un-common-country-analysis-2021" TargetMode="External"/><Relationship Id="rId3" Type="http://schemas.openxmlformats.org/officeDocument/2006/relationships/hyperlink" Target="http://www.forestry.co.zw/research-training-introduction/forestinformationsystem/" TargetMode="External"/><Relationship Id="rId7" Type="http://schemas.openxmlformats.org/officeDocument/2006/relationships/hyperlink" Target="https://data.unicef.org/topic/education/remote-learning-and-digital-connectivity/" TargetMode="External"/><Relationship Id="rId2" Type="http://schemas.openxmlformats.org/officeDocument/2006/relationships/hyperlink" Target="http://www.globalforestwatch.org/" TargetMode="External"/><Relationship Id="rId1" Type="http://schemas.openxmlformats.org/officeDocument/2006/relationships/slideLayout" Target="../slideLayouts/slideLayout1.xml"/><Relationship Id="rId6" Type="http://schemas.openxmlformats.org/officeDocument/2006/relationships/hyperlink" Target="http://www.undp.org/content/sdfinance/en/home/solutions/template-fiche12.html" TargetMode="External"/><Relationship Id="rId11" Type="http://schemas.openxmlformats.org/officeDocument/2006/relationships/hyperlink" Target="https://www.zimstat.co.zw/wp-content/uploads/publications/Population/population/Midlands.pdf" TargetMode="External"/><Relationship Id="rId5" Type="http://schemas.openxmlformats.org/officeDocument/2006/relationships/hyperlink" Target="https://www.unep.org/resources/report/energy-profile-zimbabwe" TargetMode="External"/><Relationship Id="rId10" Type="http://schemas.openxmlformats.org/officeDocument/2006/relationships/hyperlink" Target="https://www.worldbank.org/en/country/zimbabwe/overview#1" TargetMode="External"/><Relationship Id="rId4" Type="http://schemas.openxmlformats.org/officeDocument/2006/relationships/hyperlink" Target="https://sdgs.un.org/goals" TargetMode="External"/><Relationship Id="rId9" Type="http://schemas.openxmlformats.org/officeDocument/2006/relationships/hyperlink" Target="https://data.worldbank.org/indicator/EG.ELC.ACCS.ZS?locations=ZW"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jpg"/><Relationship Id="rId7" Type="http://schemas.openxmlformats.org/officeDocument/2006/relationships/diagramQuickStyle" Target="../diagrams/quickStyle1.xml"/><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jp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ndle, lit&#10;&#10;Description automatically generated">
            <a:extLst>
              <a:ext uri="{FF2B5EF4-FFF2-40B4-BE49-F238E27FC236}">
                <a16:creationId xmlns:a16="http://schemas.microsoft.com/office/drawing/2014/main" id="{19CE82E2-27AD-6760-4393-F8156301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 y="-9526"/>
            <a:ext cx="5817311" cy="4252942"/>
          </a:xfrm>
          <a:prstGeom prst="rect">
            <a:avLst/>
          </a:prstGeom>
        </p:spPr>
      </p:pic>
      <p:pic>
        <p:nvPicPr>
          <p:cNvPr id="5" name="Picture 4" descr="A solar panel on a roof&#10;&#10;Description automatically generated with low confidence">
            <a:extLst>
              <a:ext uri="{FF2B5EF4-FFF2-40B4-BE49-F238E27FC236}">
                <a16:creationId xmlns:a16="http://schemas.microsoft.com/office/drawing/2014/main" id="{9376CB69-E688-F3A5-825C-5036F555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774" y="-9526"/>
            <a:ext cx="6372225" cy="4252941"/>
          </a:xfrm>
          <a:prstGeom prst="rect">
            <a:avLst/>
          </a:prstGeom>
        </p:spPr>
      </p:pic>
      <p:sp>
        <p:nvSpPr>
          <p:cNvPr id="6" name="Rectangle 5">
            <a:extLst>
              <a:ext uri="{FF2B5EF4-FFF2-40B4-BE49-F238E27FC236}">
                <a16:creationId xmlns:a16="http://schemas.microsoft.com/office/drawing/2014/main" id="{2036CC32-07BD-2C04-A2CE-326BB4C6417E}"/>
              </a:ext>
            </a:extLst>
          </p:cNvPr>
          <p:cNvSpPr/>
          <p:nvPr/>
        </p:nvSpPr>
        <p:spPr>
          <a:xfrm>
            <a:off x="1036299" y="4233891"/>
            <a:ext cx="10668020" cy="1288222"/>
          </a:xfrm>
          <a:prstGeom prst="rect">
            <a:avLst/>
          </a:prstGeom>
          <a:ln>
            <a:noFill/>
          </a:ln>
        </p:spPr>
        <p:txBody>
          <a:bodyPr vert="horz" lIns="0" tIns="0" rIns="0" bIns="0" rtlCol="0">
            <a:noAutofit/>
          </a:bodyPr>
          <a:lstStyle/>
          <a:p>
            <a:pPr marL="0" marR="0" algn="ctr">
              <a:spcBef>
                <a:spcPts val="0"/>
              </a:spcBef>
              <a:spcAft>
                <a:spcPts val="800"/>
              </a:spcAft>
            </a:pPr>
            <a:r>
              <a:rPr lang="en-US" sz="2000" b="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GREEN LIVELIHOODS - NEED PULL SOCIAL INNOVATION</a:t>
            </a:r>
          </a:p>
          <a:p>
            <a:pPr marL="0" marR="0" algn="ctr">
              <a:spcBef>
                <a:spcPts val="0"/>
              </a:spcBef>
              <a:spcAft>
                <a:spcPts val="800"/>
              </a:spcAft>
            </a:pPr>
            <a:r>
              <a:rPr lang="en-US" sz="2000" b="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SUNRISE SOLAR ENERGY IN RURAL POPULATION OF ZIMBABWE</a:t>
            </a:r>
            <a:br>
              <a:rPr lang="en-US" sz="2000" b="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br>
            <a:r>
              <a:rPr lang="en-US" sz="2000" b="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(United Nation’s SDGs 7 &amp; 13)</a:t>
            </a:r>
            <a:endParaRPr lang="en-US" sz="20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84FE3812-9596-5864-F4B8-50623AA2E412}"/>
              </a:ext>
            </a:extLst>
          </p:cNvPr>
          <p:cNvSpPr/>
          <p:nvPr/>
        </p:nvSpPr>
        <p:spPr>
          <a:xfrm>
            <a:off x="190500" y="5084003"/>
            <a:ext cx="4853115" cy="1288222"/>
          </a:xfrm>
          <a:prstGeom prst="rect">
            <a:avLst/>
          </a:prstGeom>
          <a:ln>
            <a:noFill/>
          </a:ln>
        </p:spPr>
        <p:txBody>
          <a:bodyPr vert="horz" lIns="0" tIns="0" rIns="0" bIns="0" rtlCol="0">
            <a:noAutofit/>
          </a:bodyPr>
          <a:lstStyle/>
          <a:p>
            <a:pPr marL="0" marR="0">
              <a:spcBef>
                <a:spcPts val="0"/>
              </a:spcBef>
              <a:spcAft>
                <a:spcPts val="800"/>
              </a:spcAft>
            </a:pPr>
            <a:r>
              <a:rPr lang="en-US" sz="16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Team Members</a:t>
            </a:r>
          </a:p>
          <a:p>
            <a:pPr marL="342900" marR="0" indent="-342900">
              <a:spcBef>
                <a:spcPts val="0"/>
              </a:spcBef>
              <a:spcAft>
                <a:spcPts val="800"/>
              </a:spcAft>
              <a:buAutoNum type="arabicPeriod"/>
            </a:pPr>
            <a:r>
              <a:rPr lang="en-US" sz="1600" dirty="0">
                <a:solidFill>
                  <a:srgbClr val="000000"/>
                </a:solidFill>
                <a:latin typeface="Cambria" panose="02040503050406030204" pitchFamily="18" charset="0"/>
                <a:ea typeface="Cambria" panose="02040503050406030204" pitchFamily="18" charset="0"/>
                <a:cs typeface="Times New Roman" panose="02020603050405020304" pitchFamily="18" charset="0"/>
              </a:rPr>
              <a:t>Tambudzai Gundani (Zimbabwe)</a:t>
            </a:r>
          </a:p>
          <a:p>
            <a:pPr marL="342900" marR="0" indent="-342900">
              <a:spcBef>
                <a:spcPts val="0"/>
              </a:spcBef>
              <a:spcAft>
                <a:spcPts val="800"/>
              </a:spcAft>
              <a:buAutoNum type="arabicPeriod"/>
            </a:pPr>
            <a:r>
              <a:rPr lang="en-US" sz="16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Rebone Mabaso</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Aft>
                <a:spcPts val="800"/>
              </a:spcAft>
            </a:pP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1358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A9F7BF9-C172-432D-917F-2E880DB66DA2}"/>
              </a:ext>
            </a:extLst>
          </p:cNvPr>
          <p:cNvSpPr>
            <a:spLocks noGrp="1"/>
          </p:cNvSpPr>
          <p:nvPr>
            <p:ph type="ctrTitle"/>
          </p:nvPr>
        </p:nvSpPr>
        <p:spPr>
          <a:xfrm>
            <a:off x="660041" y="2767106"/>
            <a:ext cx="2880828" cy="3071906"/>
          </a:xfrm>
        </p:spPr>
        <p:txBody>
          <a:bodyPr anchor="t">
            <a:normAutofit/>
          </a:bodyPr>
          <a:lstStyle/>
          <a:p>
            <a:pPr algn="l"/>
            <a:r>
              <a:rPr lang="en-US" sz="3700" b="1">
                <a:solidFill>
                  <a:srgbClr val="FFFFFF"/>
                </a:solidFill>
                <a:latin typeface="Cambria" panose="02040503050406030204" pitchFamily="18" charset="0"/>
                <a:ea typeface="Cambria" panose="02040503050406030204" pitchFamily="18" charset="0"/>
              </a:rPr>
              <a:t>Sustainable Energy Framework</a:t>
            </a:r>
          </a:p>
        </p:txBody>
      </p:sp>
      <p:pic>
        <p:nvPicPr>
          <p:cNvPr id="7" name="Picture 6" descr="Diagram&#10;&#10;Description automatically generated">
            <a:extLst>
              <a:ext uri="{FF2B5EF4-FFF2-40B4-BE49-F238E27FC236}">
                <a16:creationId xmlns:a16="http://schemas.microsoft.com/office/drawing/2014/main" id="{C4935102-CF78-4C2A-9BCF-5DE6F545E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4" y="-1"/>
            <a:ext cx="8153396" cy="6875819"/>
          </a:xfrm>
          <a:prstGeom prst="rect">
            <a:avLst/>
          </a:prstGeom>
        </p:spPr>
      </p:pic>
      <p:sp>
        <p:nvSpPr>
          <p:cNvPr id="4" name="Title 1">
            <a:extLst>
              <a:ext uri="{FF2B5EF4-FFF2-40B4-BE49-F238E27FC236}">
                <a16:creationId xmlns:a16="http://schemas.microsoft.com/office/drawing/2014/main" id="{B71C7CDE-0C33-4EF9-B02D-E2BB072D0034}"/>
              </a:ext>
            </a:extLst>
          </p:cNvPr>
          <p:cNvSpPr txBox="1">
            <a:spLocks/>
          </p:cNvSpPr>
          <p:nvPr/>
        </p:nvSpPr>
        <p:spPr>
          <a:xfrm>
            <a:off x="0" y="0"/>
            <a:ext cx="12192000" cy="6857999"/>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br>
              <a:rPr lang="en-US" sz="3200">
                <a:solidFill>
                  <a:srgbClr val="FF0000"/>
                </a:solidFill>
                <a:latin typeface="Times New Roman" panose="02020603050405020304" pitchFamily="18" charset="0"/>
                <a:cs typeface="Times New Roman" panose="02020603050405020304" pitchFamily="18" charset="0"/>
              </a:rPr>
            </a:br>
            <a:br>
              <a:rPr lang="en-US" sz="3200">
                <a:solidFill>
                  <a:srgbClr val="FF0000"/>
                </a:solidFill>
                <a:latin typeface="Times New Roman" panose="02020603050405020304" pitchFamily="18" charset="0"/>
                <a:cs typeface="Times New Roman" panose="02020603050405020304" pitchFamily="18" charset="0"/>
              </a:rPr>
            </a:br>
            <a:br>
              <a:rPr lang="en-US" sz="3200">
                <a:solidFill>
                  <a:srgbClr val="FF0000"/>
                </a:solidFill>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932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9F1F22E5-C5AC-4E5D-87D4-96F75DB985B1}"/>
              </a:ext>
            </a:extLst>
          </p:cNvPr>
          <p:cNvSpPr txBox="1">
            <a:spLocks/>
          </p:cNvSpPr>
          <p:nvPr/>
        </p:nvSpPr>
        <p:spPr>
          <a:xfrm>
            <a:off x="0" y="0"/>
            <a:ext cx="11913293" cy="176645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Cambria" panose="02040503050406030204" pitchFamily="18" charset="0"/>
                <a:ea typeface="Cambria" panose="02040503050406030204" pitchFamily="18" charset="0"/>
              </a:rPr>
              <a:t>MOTIVATION – RURAL SUSTAINABLE DEVELOPMENT</a:t>
            </a:r>
          </a:p>
          <a:p>
            <a:pPr algn="just"/>
            <a:r>
              <a:rPr lang="en-US" sz="1600" dirty="0">
                <a:latin typeface="Cambria" panose="02040503050406030204" pitchFamily="18" charset="0"/>
                <a:ea typeface="Cambria" panose="02040503050406030204" pitchFamily="18" charset="0"/>
              </a:rPr>
              <a:t>This initiative is aimed at bringing about </a:t>
            </a:r>
            <a:r>
              <a:rPr lang="en-US" sz="1600" b="1" dirty="0">
                <a:latin typeface="Cambria" panose="02040503050406030204" pitchFamily="18" charset="0"/>
                <a:ea typeface="Cambria" panose="02040503050406030204" pitchFamily="18" charset="0"/>
              </a:rPr>
              <a:t>qualitative, quantitative and sustainable positive change </a:t>
            </a:r>
            <a:r>
              <a:rPr lang="en-US" sz="1600" dirty="0">
                <a:latin typeface="Cambria" panose="02040503050406030204" pitchFamily="18" charset="0"/>
                <a:ea typeface="Cambria" panose="02040503050406030204" pitchFamily="18" charset="0"/>
              </a:rPr>
              <a:t>that improves the quality of life and economic wellbeing of the rural population in Zimbabwe through the facilitation and provision of Solar Energy. This is line with the </a:t>
            </a:r>
            <a:r>
              <a:rPr lang="en-US" sz="1600" b="1" dirty="0">
                <a:latin typeface="Cambria" panose="02040503050406030204" pitchFamily="18" charset="0"/>
                <a:ea typeface="Cambria" panose="02040503050406030204" pitchFamily="18" charset="0"/>
              </a:rPr>
              <a:t>United Nations’ Sustainable Development Goals (SDGs), </a:t>
            </a:r>
            <a:r>
              <a:rPr lang="en-US" sz="1600" dirty="0">
                <a:latin typeface="Cambria" panose="02040503050406030204" pitchFamily="18" charset="0"/>
                <a:ea typeface="Cambria" panose="02040503050406030204" pitchFamily="18" charset="0"/>
              </a:rPr>
              <a:t>particularly</a:t>
            </a:r>
            <a:r>
              <a:rPr lang="en-US" sz="1600" b="1" dirty="0">
                <a:latin typeface="Cambria" panose="02040503050406030204" pitchFamily="18" charset="0"/>
                <a:ea typeface="Cambria" panose="02040503050406030204" pitchFamily="18" charset="0"/>
              </a:rPr>
              <a:t>, SDG 7 (Affordable &amp; Clean Energy) and SDG13 (Climate Action)</a:t>
            </a:r>
            <a:r>
              <a:rPr lang="en-US" sz="1600" dirty="0">
                <a:latin typeface="Cambria" panose="02040503050406030204" pitchFamily="18" charset="0"/>
                <a:ea typeface="Cambria" panose="02040503050406030204" pitchFamily="18" charset="0"/>
              </a:rPr>
              <a:t>. The Zimbabwe National Development Strategy (NDS 2030) also seeks </a:t>
            </a:r>
            <a:r>
              <a:rPr lang="en-US" sz="1600" dirty="0">
                <a:effectLst/>
                <a:latin typeface="Cambria" panose="02040503050406030204" pitchFamily="18" charset="0"/>
                <a:ea typeface="Cambria" panose="02040503050406030204" pitchFamily="18" charset="0"/>
              </a:rPr>
              <a:t>to attain a </a:t>
            </a:r>
            <a:r>
              <a:rPr lang="en-US" sz="1600" b="1" dirty="0">
                <a:effectLst/>
                <a:latin typeface="Cambria" panose="02040503050406030204" pitchFamily="18" charset="0"/>
                <a:ea typeface="Cambria" panose="02040503050406030204" pitchFamily="18" charset="0"/>
              </a:rPr>
              <a:t>Prosperous &amp; Empowered Upper Middle-Income Society by 2030</a:t>
            </a:r>
            <a:r>
              <a:rPr lang="en-US" sz="1600" dirty="0">
                <a:effectLst/>
                <a:latin typeface="Cambria" panose="02040503050406030204" pitchFamily="18" charset="0"/>
                <a:ea typeface="Cambria" panose="02040503050406030204" pitchFamily="18" charset="0"/>
              </a:rPr>
              <a:t>. This includes sustainable economic growth, employment creation, wealth creation, and poverty alleviation</a:t>
            </a:r>
            <a:endParaRPr lang="en-US" sz="1600" dirty="0">
              <a:ln w="0"/>
              <a:latin typeface="Cambria" panose="02040503050406030204" pitchFamily="18" charset="0"/>
              <a:ea typeface="Cambria" panose="02040503050406030204" pitchFamily="18" charset="0"/>
              <a:cs typeface="Times New Roman" panose="02020603050405020304" pitchFamily="18" charset="0"/>
            </a:endParaRPr>
          </a:p>
          <a:p>
            <a:pPr algn="just"/>
            <a:endParaRPr lang="en-US" sz="2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20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0EA3EB57-7623-486D-B4CE-2EB4E56C0365}"/>
              </a:ext>
            </a:extLst>
          </p:cNvPr>
          <p:cNvPicPr>
            <a:picLocks noChangeAspect="1"/>
          </p:cNvPicPr>
          <p:nvPr/>
        </p:nvPicPr>
        <p:blipFill>
          <a:blip r:embed="rId2">
            <a:alphaModFix amt="30000"/>
          </a:blip>
          <a:stretch>
            <a:fillRect/>
          </a:stretch>
        </p:blipFill>
        <p:spPr>
          <a:xfrm>
            <a:off x="0" y="1943099"/>
            <a:ext cx="12192000" cy="4914901"/>
          </a:xfrm>
          <a:prstGeom prst="rect">
            <a:avLst/>
          </a:prstGeom>
        </p:spPr>
      </p:pic>
      <p:graphicFrame>
        <p:nvGraphicFramePr>
          <p:cNvPr id="9" name="Table 4">
            <a:extLst>
              <a:ext uri="{FF2B5EF4-FFF2-40B4-BE49-F238E27FC236}">
                <a16:creationId xmlns:a16="http://schemas.microsoft.com/office/drawing/2014/main" id="{77144C29-7EEB-422F-841C-6D80D558F855}"/>
              </a:ext>
            </a:extLst>
          </p:cNvPr>
          <p:cNvGraphicFramePr>
            <a:graphicFrameLocks noGrp="1"/>
          </p:cNvGraphicFramePr>
          <p:nvPr>
            <p:extLst>
              <p:ext uri="{D42A27DB-BD31-4B8C-83A1-F6EECF244321}">
                <p14:modId xmlns:p14="http://schemas.microsoft.com/office/powerpoint/2010/main" val="3115076467"/>
              </p:ext>
            </p:extLst>
          </p:nvPr>
        </p:nvGraphicFramePr>
        <p:xfrm>
          <a:off x="72736" y="2078181"/>
          <a:ext cx="12011891" cy="4633933"/>
        </p:xfrm>
        <a:graphic>
          <a:graphicData uri="http://schemas.openxmlformats.org/drawingml/2006/table">
            <a:tbl>
              <a:tblPr firstRow="1" lastCol="1" bandRow="1">
                <a:tableStyleId>{5940675A-B579-460E-94D1-54222C63F5DA}</a:tableStyleId>
              </a:tblPr>
              <a:tblGrid>
                <a:gridCol w="3169228">
                  <a:extLst>
                    <a:ext uri="{9D8B030D-6E8A-4147-A177-3AD203B41FA5}">
                      <a16:colId xmlns:a16="http://schemas.microsoft.com/office/drawing/2014/main" val="487046179"/>
                    </a:ext>
                  </a:extLst>
                </a:gridCol>
                <a:gridCol w="3678381">
                  <a:extLst>
                    <a:ext uri="{9D8B030D-6E8A-4147-A177-3AD203B41FA5}">
                      <a16:colId xmlns:a16="http://schemas.microsoft.com/office/drawing/2014/main" val="2352535324"/>
                    </a:ext>
                  </a:extLst>
                </a:gridCol>
                <a:gridCol w="5164282">
                  <a:extLst>
                    <a:ext uri="{9D8B030D-6E8A-4147-A177-3AD203B41FA5}">
                      <a16:colId xmlns:a16="http://schemas.microsoft.com/office/drawing/2014/main" val="1615312943"/>
                    </a:ext>
                  </a:extLst>
                </a:gridCol>
              </a:tblGrid>
              <a:tr h="542029">
                <a:tc gridSpan="2">
                  <a:txBody>
                    <a:bodyPr/>
                    <a:lstStyle/>
                    <a:p>
                      <a:pPr algn="ctr"/>
                      <a:r>
                        <a:rPr lang="en-US" sz="1600" b="1" dirty="0">
                          <a:effectLst>
                            <a:outerShdw blurRad="38100" dist="38100" dir="2700000" algn="tl">
                              <a:srgbClr val="000000">
                                <a:alpha val="43137"/>
                              </a:srgbClr>
                            </a:outerShdw>
                          </a:effectLst>
                          <a:latin typeface="Cambria "/>
                        </a:rPr>
                        <a:t>UNITED NATIONS SUSTAINABLE DEVELOPMENT GOALS</a:t>
                      </a:r>
                    </a:p>
                  </a:txBody>
                  <a:tcPr marL="68543" marR="68543" marT="34272" marB="34272"/>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Cambria "/>
                      </a:endParaRPr>
                    </a:p>
                  </a:txBody>
                  <a:tcPr marL="68543" marR="68543" marT="34272" marB="34272"/>
                </a:tc>
                <a:tc>
                  <a:txBody>
                    <a:bodyPr/>
                    <a:lstStyle/>
                    <a:p>
                      <a:pPr algn="ctr"/>
                      <a:r>
                        <a:rPr lang="en-US" sz="1600" b="1" dirty="0">
                          <a:effectLst>
                            <a:outerShdw blurRad="38100" dist="38100" dir="2700000" algn="tl">
                              <a:srgbClr val="000000">
                                <a:alpha val="43137"/>
                              </a:srgbClr>
                            </a:outerShdw>
                          </a:effectLst>
                          <a:latin typeface="Cambria "/>
                        </a:rPr>
                        <a:t>NATIONAL DEVELOPMENT STRATEGY (NDS 2030)</a:t>
                      </a:r>
                    </a:p>
                  </a:txBody>
                  <a:tcPr marL="68543" marR="68543" marT="34272" marB="34272"/>
                </a:tc>
                <a:extLst>
                  <a:ext uri="{0D108BD9-81ED-4DB2-BD59-A6C34878D82A}">
                    <a16:rowId xmlns:a16="http://schemas.microsoft.com/office/drawing/2014/main" val="3892104246"/>
                  </a:ext>
                </a:extLst>
              </a:tr>
              <a:tr h="3926063">
                <a:tc>
                  <a:txBody>
                    <a:bodyPr/>
                    <a:lstStyle/>
                    <a:p>
                      <a:pPr algn="ctr"/>
                      <a:r>
                        <a:rPr lang="en-US" sz="1200" b="1" dirty="0">
                          <a:effectLst>
                            <a:outerShdw blurRad="38100" dist="38100" dir="2700000" algn="tl">
                              <a:srgbClr val="000000">
                                <a:alpha val="43137"/>
                              </a:srgbClr>
                            </a:outerShdw>
                          </a:effectLst>
                          <a:latin typeface="Cambria "/>
                        </a:rPr>
                        <a:t>SDG 7: </a:t>
                      </a:r>
                    </a:p>
                    <a:p>
                      <a:pPr algn="ctr"/>
                      <a:r>
                        <a:rPr lang="en-US" sz="1200" b="1" dirty="0">
                          <a:effectLst>
                            <a:outerShdw blurRad="38100" dist="38100" dir="2700000" algn="tl">
                              <a:srgbClr val="000000">
                                <a:alpha val="43137"/>
                              </a:srgbClr>
                            </a:outerShdw>
                          </a:effectLst>
                          <a:latin typeface="Cambria "/>
                        </a:rPr>
                        <a:t>AFFORDABLE AND CLEAN ENERGY</a:t>
                      </a:r>
                      <a:br>
                        <a:rPr lang="en-US" sz="1200" b="1" dirty="0">
                          <a:effectLst>
                            <a:outerShdw blurRad="38100" dist="38100" dir="2700000" algn="tl">
                              <a:srgbClr val="000000">
                                <a:alpha val="43137"/>
                              </a:srgbClr>
                            </a:outerShdw>
                          </a:effectLst>
                          <a:latin typeface="Cambria "/>
                        </a:rPr>
                      </a:br>
                      <a:endParaRPr lang="en-US" sz="1200" b="1" dirty="0">
                        <a:effectLst>
                          <a:outerShdw blurRad="38100" dist="38100" dir="2700000" algn="tl">
                            <a:srgbClr val="000000">
                              <a:alpha val="43137"/>
                            </a:srgbClr>
                          </a:outerShdw>
                        </a:effectLst>
                        <a:latin typeface="Cambria "/>
                      </a:endParaRPr>
                    </a:p>
                    <a:p>
                      <a:pPr marL="171450" indent="-171450" algn="just">
                        <a:buFont typeface="Wingdings" panose="05000000000000000000" pitchFamily="2" charset="2"/>
                        <a:buChar char="Ø"/>
                      </a:pPr>
                      <a:r>
                        <a:rPr lang="en-US" sz="1200" b="1" dirty="0">
                          <a:latin typeface="Cambria "/>
                        </a:rPr>
                        <a:t>In line with this SDG, this initiative seeks to eradicate the use of dangerous and inefficient cooking systems is rural areas. This includes the use of  firewood, kerosene and other foreign oils.</a:t>
                      </a:r>
                    </a:p>
                    <a:p>
                      <a:pPr marL="0" indent="0" algn="just">
                        <a:buFont typeface="Wingdings" panose="05000000000000000000" pitchFamily="2" charset="2"/>
                        <a:buNone/>
                      </a:pPr>
                      <a:endParaRPr lang="en-US" sz="1200" b="1" dirty="0">
                        <a:latin typeface="Cambria "/>
                      </a:endParaRPr>
                    </a:p>
                    <a:p>
                      <a:pPr marL="171450" indent="-171450" algn="just">
                        <a:buFont typeface="Wingdings" panose="05000000000000000000" pitchFamily="2" charset="2"/>
                        <a:buChar char="Ø"/>
                      </a:pPr>
                      <a:r>
                        <a:rPr lang="en-US" sz="1200" b="1" dirty="0">
                          <a:latin typeface="Cambria "/>
                        </a:rPr>
                        <a:t>Access to Clean, Renewable Cost-Effective Solar Energy, accelerates access to Modern Renewable Energy, thus improving socio-economic activities in rural areas</a:t>
                      </a:r>
                    </a:p>
                    <a:p>
                      <a:pPr marL="171450" indent="-171450" algn="just">
                        <a:buFont typeface="Wingdings" panose="05000000000000000000" pitchFamily="2" charset="2"/>
                        <a:buChar char="Ø"/>
                      </a:pPr>
                      <a:endParaRPr lang="en-US" sz="1200" b="1" dirty="0">
                        <a:latin typeface="Cambria "/>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1" i="0" dirty="0">
                          <a:solidFill>
                            <a:schemeClr val="tx1"/>
                          </a:solidFill>
                          <a:latin typeface="Cambria" panose="02040503050406030204" pitchFamily="18" charset="0"/>
                          <a:ea typeface="Cambria" panose="02040503050406030204" pitchFamily="18" charset="0"/>
                        </a:rPr>
                        <a:t>The World Bank estimates that breathing kerosene fumes is the equivalent of smoking two packets of cigarettes a day and two-thirds of adult females with lung cancer in developing nations are non-smokers</a:t>
                      </a:r>
                      <a:endParaRPr lang="en-US" sz="1200" b="1" dirty="0">
                        <a:solidFill>
                          <a:schemeClr val="tx1"/>
                        </a:solidFill>
                        <a:latin typeface="Cambria "/>
                      </a:endParaRPr>
                    </a:p>
                    <a:p>
                      <a:pPr marL="171450" indent="-171450" algn="just">
                        <a:buFont typeface="Wingdings" panose="05000000000000000000" pitchFamily="2" charset="2"/>
                        <a:buChar char="Ø"/>
                      </a:pPr>
                      <a:endParaRPr lang="en-US" sz="1200" b="1" dirty="0">
                        <a:latin typeface="Cambria "/>
                      </a:endParaRPr>
                    </a:p>
                  </a:txBody>
                  <a:tcPr marL="68543" marR="68543" marT="34272" marB="34272"/>
                </a:tc>
                <a:tc>
                  <a:txBody>
                    <a:bodyPr/>
                    <a:lstStyle/>
                    <a:p>
                      <a:pPr marL="0" indent="0" algn="ctr">
                        <a:buFont typeface="Wingdings" panose="05000000000000000000" pitchFamily="2" charset="2"/>
                        <a:buNone/>
                      </a:pPr>
                      <a:r>
                        <a:rPr lang="en-US" sz="12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SDG 13:</a:t>
                      </a:r>
                    </a:p>
                    <a:p>
                      <a:pPr marL="0" indent="0" algn="ctr">
                        <a:buFont typeface="Wingdings" panose="05000000000000000000" pitchFamily="2" charset="2"/>
                        <a:buNone/>
                      </a:pPr>
                      <a:r>
                        <a:rPr lang="en-US" sz="12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CLIMATE ACTION</a:t>
                      </a:r>
                    </a:p>
                    <a:p>
                      <a:pPr marL="0" indent="0" algn="ctr">
                        <a:buFont typeface="Wingdings" panose="05000000000000000000" pitchFamily="2" charset="2"/>
                        <a:buNone/>
                      </a:pPr>
                      <a:endParaRPr lang="en-US" sz="1200" b="1" dirty="0">
                        <a:solidFill>
                          <a:schemeClr val="tx1"/>
                        </a:solidFill>
                        <a:latin typeface="Cambria" panose="02040503050406030204" pitchFamily="18" charset="0"/>
                        <a:ea typeface="Cambria" panose="02040503050406030204" pitchFamily="18"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1" i="0" dirty="0">
                          <a:solidFill>
                            <a:schemeClr val="tx1"/>
                          </a:solidFill>
                          <a:latin typeface="Cambria" panose="02040503050406030204" pitchFamily="18" charset="0"/>
                          <a:ea typeface="Cambria" panose="02040503050406030204" pitchFamily="18" charset="0"/>
                        </a:rPr>
                        <a:t>In line with the Global urgency to combat </a:t>
                      </a:r>
                      <a:r>
                        <a:rPr lang="en-US" sz="1200" b="1" i="0" dirty="0">
                          <a:solidFill>
                            <a:schemeClr val="tx1"/>
                          </a:solidFill>
                          <a:effectLst/>
                          <a:latin typeface="Cambria" panose="02040503050406030204" pitchFamily="18" charset="0"/>
                          <a:ea typeface="Cambria" panose="02040503050406030204" pitchFamily="18" charset="0"/>
                        </a:rPr>
                        <a:t>Climate Change crisis, this initiative with the use of Renewable Solar energy combats the impact of Deforestation currently rampant in Zimbabwe.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b="1" i="0" dirty="0">
                        <a:solidFill>
                          <a:schemeClr val="tx1"/>
                        </a:solidFill>
                        <a:effectLst/>
                        <a:latin typeface="Cambria" panose="02040503050406030204" pitchFamily="18" charset="0"/>
                        <a:ea typeface="Cambria" panose="02040503050406030204" pitchFamily="18"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1" dirty="0">
                          <a:effectLst/>
                          <a:latin typeface="Cambria" panose="02040503050406030204" pitchFamily="18" charset="0"/>
                          <a:ea typeface="Cambria" panose="02040503050406030204" pitchFamily="18" charset="0"/>
                        </a:rPr>
                        <a:t>Rural communities in Zimbabwe meet 94% of their cooking energy requirements by using traditional fuels, mainly fuelwood which translate to 330,000 hectares of forests destroyed per annum (The Forestry Commission of Zimbabwe, 2020). </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b="1" dirty="0">
                        <a:effectLst/>
                        <a:latin typeface="Cambria" panose="02040503050406030204" pitchFamily="18" charset="0"/>
                        <a:ea typeface="Cambria" panose="02040503050406030204" pitchFamily="18"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1" dirty="0">
                          <a:effectLst/>
                          <a:latin typeface="Cambria" panose="02040503050406030204" pitchFamily="18" charset="0"/>
                          <a:ea typeface="Cambria" panose="02040503050406030204" pitchFamily="18" charset="0"/>
                        </a:rPr>
                        <a:t>This have serious adverse environmental effects not to mention the dangerous effects resulting from the emission of carbon monoxide from firewood and kerosene in the ozone layer.</a:t>
                      </a:r>
                      <a:endParaRPr lang="en-US" sz="1200" b="1" i="0" dirty="0">
                        <a:solidFill>
                          <a:schemeClr val="tx1"/>
                        </a:solidFill>
                        <a:effectLst/>
                        <a:latin typeface="Cambria" panose="02040503050406030204" pitchFamily="18" charset="0"/>
                        <a:ea typeface="Cambria" panose="02040503050406030204" pitchFamily="18" charset="0"/>
                      </a:endParaRPr>
                    </a:p>
                    <a:p>
                      <a:pPr marL="0" indent="0" algn="just">
                        <a:buFont typeface="Wingdings" panose="05000000000000000000" pitchFamily="2" charset="2"/>
                        <a:buNone/>
                      </a:pPr>
                      <a:endParaRPr lang="en-US" sz="1200" b="1" dirty="0">
                        <a:solidFill>
                          <a:schemeClr val="tx1"/>
                        </a:solidFill>
                        <a:latin typeface="Cambria" panose="02040503050406030204" pitchFamily="18" charset="0"/>
                        <a:ea typeface="Cambria" panose="02040503050406030204" pitchFamily="18" charset="0"/>
                      </a:endParaRPr>
                    </a:p>
                  </a:txBody>
                  <a:tcPr marL="68543" marR="68543" marT="34272" marB="34272"/>
                </a:tc>
                <a:tc>
                  <a:txBody>
                    <a:bodyPr/>
                    <a:lstStyle/>
                    <a:p>
                      <a:pPr marL="171450" indent="-171450" algn="just">
                        <a:buFont typeface="Wingdings" panose="05000000000000000000" pitchFamily="2" charset="2"/>
                        <a:buChar char="Ø"/>
                      </a:pPr>
                      <a:endParaRPr lang="en-US" sz="1200" b="1" kern="1200" dirty="0">
                        <a:solidFill>
                          <a:schemeClr val="tx1"/>
                        </a:solidFill>
                        <a:effectLst/>
                        <a:latin typeface="Cambria" panose="02040503050406030204" pitchFamily="18" charset="0"/>
                        <a:ea typeface="Cambria" panose="02040503050406030204" pitchFamily="18" charset="0"/>
                        <a:cs typeface="+mn-cs"/>
                      </a:endParaRPr>
                    </a:p>
                    <a:p>
                      <a:pPr marL="171450" indent="-171450" algn="just">
                        <a:buFont typeface="Wingdings" panose="05000000000000000000" pitchFamily="2" charset="2"/>
                        <a:buChar char="Ø"/>
                      </a:pPr>
                      <a:endParaRPr lang="en-US" sz="1200" b="1" kern="1200" dirty="0">
                        <a:solidFill>
                          <a:schemeClr val="tx1"/>
                        </a:solidFill>
                        <a:effectLst/>
                        <a:latin typeface="Cambria" panose="02040503050406030204" pitchFamily="18" charset="0"/>
                        <a:ea typeface="Cambria" panose="02040503050406030204" pitchFamily="18" charset="0"/>
                        <a:cs typeface="+mn-cs"/>
                      </a:endParaRPr>
                    </a:p>
                    <a:p>
                      <a:pPr marL="171450" indent="-171450" algn="just">
                        <a:buFont typeface="Wingdings" panose="05000000000000000000" pitchFamily="2" charset="2"/>
                        <a:buChar char="Ø"/>
                      </a:pPr>
                      <a:endParaRPr lang="en-US" sz="1200" b="1" kern="1200" dirty="0">
                        <a:solidFill>
                          <a:schemeClr val="tx1"/>
                        </a:solidFill>
                        <a:effectLst/>
                        <a:latin typeface="Cambria" panose="02040503050406030204" pitchFamily="18" charset="0"/>
                        <a:ea typeface="Cambria" panose="02040503050406030204" pitchFamily="18" charset="0"/>
                        <a:cs typeface="+mn-cs"/>
                      </a:endParaRPr>
                    </a:p>
                    <a:p>
                      <a:pPr marL="171450" indent="-171450" algn="just">
                        <a:buFont typeface="Wingdings" panose="05000000000000000000" pitchFamily="2" charset="2"/>
                        <a:buChar char="Ø"/>
                      </a:pPr>
                      <a:r>
                        <a:rPr lang="en-US" sz="1200" b="1" kern="1200" dirty="0">
                          <a:solidFill>
                            <a:schemeClr val="tx1"/>
                          </a:solidFill>
                          <a:effectLst/>
                          <a:latin typeface="Cambria" panose="02040503050406030204" pitchFamily="18" charset="0"/>
                          <a:ea typeface="Cambria" panose="02040503050406030204" pitchFamily="18" charset="0"/>
                          <a:cs typeface="+mn-cs"/>
                        </a:rPr>
                        <a:t>NDS is to attain a Prosperous &amp; Empowered Upper Middle-Income Society by 2030. This includes sustainable economic growth, employment creation, wealth creation, and poverty alleviation.</a:t>
                      </a:r>
                    </a:p>
                    <a:p>
                      <a:pPr marL="171450" indent="-171450" algn="just">
                        <a:buFont typeface="Wingdings" panose="05000000000000000000" pitchFamily="2" charset="2"/>
                        <a:buChar char="Ø"/>
                      </a:pPr>
                      <a:endParaRPr lang="en-US" sz="1200" b="1" kern="1200" dirty="0">
                        <a:solidFill>
                          <a:schemeClr val="tx1"/>
                        </a:solidFill>
                        <a:effectLst/>
                        <a:latin typeface="Cambria" panose="02040503050406030204" pitchFamily="18" charset="0"/>
                        <a:ea typeface="Cambria" panose="02040503050406030204" pitchFamily="18" charset="0"/>
                        <a:cs typeface="+mn-cs"/>
                      </a:endParaRPr>
                    </a:p>
                    <a:p>
                      <a:pPr marL="171450" indent="-171450" algn="just">
                        <a:buFont typeface="Wingdings" panose="05000000000000000000" pitchFamily="2" charset="2"/>
                        <a:buChar char="Ø"/>
                      </a:pPr>
                      <a:r>
                        <a:rPr lang="en-US" sz="1200" b="1" kern="1200" dirty="0">
                          <a:solidFill>
                            <a:schemeClr val="tx1"/>
                          </a:solidFill>
                          <a:effectLst/>
                          <a:latin typeface="Cambria" panose="02040503050406030204" pitchFamily="18" charset="0"/>
                          <a:ea typeface="Cambria" panose="02040503050406030204" pitchFamily="18" charset="0"/>
                          <a:cs typeface="+mn-cs"/>
                        </a:rPr>
                        <a:t>Nonetheless achieving some of these goals are faced with economical challenges. For instance, the REA since its inception in 2002 (20 years later) it has only managed to electrify 5% of the rural households. This initiative therefore seeks to bridge this gap and aid to the NDS 2030.</a:t>
                      </a:r>
                    </a:p>
                    <a:p>
                      <a:pPr marL="171450" indent="-171450" algn="just">
                        <a:buFont typeface="Wingdings" panose="05000000000000000000" pitchFamily="2" charset="2"/>
                        <a:buChar char="Ø"/>
                      </a:pPr>
                      <a:r>
                        <a:rPr lang="en-US" sz="1200" b="1" kern="1200" dirty="0">
                          <a:solidFill>
                            <a:schemeClr val="tx1"/>
                          </a:solidFill>
                          <a:effectLst/>
                          <a:latin typeface="Cambria" panose="02040503050406030204" pitchFamily="18" charset="0"/>
                          <a:ea typeface="Cambria" panose="02040503050406030204" pitchFamily="18" charset="0"/>
                          <a:cs typeface="+mn-cs"/>
                        </a:rPr>
                        <a:t>67% (more that 2/3) of the Zimbabwean population resides in the rural areas, hence it is equally important to ensure these total rural electrification is achieved towards the nation’s NDS.</a:t>
                      </a:r>
                    </a:p>
                    <a:p>
                      <a:pPr marL="171450" indent="-171450" algn="just">
                        <a:buFont typeface="Wingdings" panose="05000000000000000000" pitchFamily="2" charset="2"/>
                        <a:buChar char="Ø"/>
                      </a:pPr>
                      <a:r>
                        <a:rPr lang="en-US" sz="1200" b="1" kern="1200" dirty="0">
                          <a:solidFill>
                            <a:schemeClr val="tx1"/>
                          </a:solidFill>
                          <a:effectLst/>
                          <a:latin typeface="Cambria" panose="02040503050406030204" pitchFamily="18" charset="0"/>
                          <a:ea typeface="Cambria" panose="02040503050406030204" pitchFamily="18" charset="0"/>
                          <a:cs typeface="+mn-cs"/>
                        </a:rPr>
                        <a:t>The country’s leading industrial sectors are the mining and agricultural sectors, of which agricultural is highly concentrated in the rural areas, thus making rural electrification an urgent issue towards economic growth.</a:t>
                      </a:r>
                      <a:endParaRPr lang="en-US" sz="1200" b="1" dirty="0">
                        <a:latin typeface="Cambria" panose="02040503050406030204" pitchFamily="18" charset="0"/>
                        <a:ea typeface="Cambria" panose="02040503050406030204" pitchFamily="18" charset="0"/>
                      </a:endParaRPr>
                    </a:p>
                    <a:p>
                      <a:pPr marL="0" indent="0">
                        <a:buFont typeface="Wingdings" panose="05000000000000000000" pitchFamily="2" charset="2"/>
                        <a:buNone/>
                      </a:pPr>
                      <a:endParaRPr lang="en-US" sz="1200" dirty="0">
                        <a:latin typeface="Cambria" panose="02040503050406030204" pitchFamily="18" charset="0"/>
                        <a:ea typeface="Cambria" panose="02040503050406030204" pitchFamily="18" charset="0"/>
                      </a:endParaRPr>
                    </a:p>
                    <a:p>
                      <a:pPr marL="0" indent="0">
                        <a:buFont typeface="Wingdings" panose="05000000000000000000" pitchFamily="2" charset="2"/>
                        <a:buNone/>
                      </a:pPr>
                      <a:endParaRPr lang="en-US" sz="1200" dirty="0">
                        <a:latin typeface="Cambria" panose="02040503050406030204" pitchFamily="18" charset="0"/>
                        <a:ea typeface="Cambria" panose="02040503050406030204" pitchFamily="18" charset="0"/>
                      </a:endParaRPr>
                    </a:p>
                    <a:p>
                      <a:pPr marL="0" indent="0">
                        <a:buFont typeface="Wingdings" panose="05000000000000000000" pitchFamily="2" charset="2"/>
                        <a:buNone/>
                      </a:pPr>
                      <a:endParaRPr lang="en-US" sz="1200" dirty="0">
                        <a:latin typeface="Cambria" panose="02040503050406030204" pitchFamily="18" charset="0"/>
                        <a:ea typeface="Cambria" panose="02040503050406030204" pitchFamily="18" charset="0"/>
                      </a:endParaRPr>
                    </a:p>
                  </a:txBody>
                  <a:tcPr marL="68543" marR="68543" marT="34272" marB="34272"/>
                </a:tc>
                <a:extLst>
                  <a:ext uri="{0D108BD9-81ED-4DB2-BD59-A6C34878D82A}">
                    <a16:rowId xmlns:a16="http://schemas.microsoft.com/office/drawing/2014/main" val="425697093"/>
                  </a:ext>
                </a:extLst>
              </a:tr>
            </a:tbl>
          </a:graphicData>
        </a:graphic>
      </p:graphicFrame>
    </p:spTree>
    <p:extLst>
      <p:ext uri="{BB962C8B-B14F-4D97-AF65-F5344CB8AC3E}">
        <p14:creationId xmlns:p14="http://schemas.microsoft.com/office/powerpoint/2010/main" val="1026860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6159C7-FC57-4F2E-A304-403D6A3E3EAA}"/>
              </a:ext>
            </a:extLst>
          </p:cNvPr>
          <p:cNvSpPr>
            <a:spLocks noGrp="1"/>
          </p:cNvSpPr>
          <p:nvPr>
            <p:ph type="subTitle" idx="1"/>
          </p:nvPr>
        </p:nvSpPr>
        <p:spPr>
          <a:xfrm>
            <a:off x="1116540" y="16663"/>
            <a:ext cx="9426806" cy="440538"/>
          </a:xfrm>
        </p:spPr>
        <p:txBody>
          <a:bodyPr>
            <a:normAutofit/>
          </a:bodyPr>
          <a:lstStyle/>
          <a:p>
            <a:r>
              <a:rPr lang="en-US" sz="1600" b="1" dirty="0">
                <a:latin typeface="Cambria "/>
              </a:rPr>
              <a:t>CONCLUSIONS: NEED PULL SOCIAL INNOVATION</a:t>
            </a:r>
          </a:p>
          <a:p>
            <a:endParaRPr lang="en-US" b="1" dirty="0">
              <a:latin typeface="Cambria "/>
            </a:endParaRPr>
          </a:p>
          <a:p>
            <a:endParaRPr lang="en-US" dirty="0">
              <a:solidFill>
                <a:srgbClr val="E7E6E6"/>
              </a:solidFill>
              <a:latin typeface="Cambria "/>
            </a:endParaRPr>
          </a:p>
        </p:txBody>
      </p:sp>
      <p:pic>
        <p:nvPicPr>
          <p:cNvPr id="10" name="Picture 9" descr="A person standing outside a house&#10;&#10;Description automatically generated with medium confidence">
            <a:extLst>
              <a:ext uri="{FF2B5EF4-FFF2-40B4-BE49-F238E27FC236}">
                <a16:creationId xmlns:a16="http://schemas.microsoft.com/office/drawing/2014/main" id="{60131041-BB46-462F-9C97-03889F1CF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002" y="501111"/>
            <a:ext cx="2544172" cy="2905112"/>
          </a:xfrm>
          <a:prstGeom prst="rect">
            <a:avLst/>
          </a:prstGeom>
        </p:spPr>
      </p:pic>
      <p:pic>
        <p:nvPicPr>
          <p:cNvPr id="8" name="Picture 7">
            <a:extLst>
              <a:ext uri="{FF2B5EF4-FFF2-40B4-BE49-F238E27FC236}">
                <a16:creationId xmlns:a16="http://schemas.microsoft.com/office/drawing/2014/main" id="{DF4119C2-6340-4C4F-A3A4-36EBAB1C5C59}"/>
              </a:ext>
            </a:extLst>
          </p:cNvPr>
          <p:cNvPicPr>
            <a:picLocks noChangeAspect="1"/>
          </p:cNvPicPr>
          <p:nvPr/>
        </p:nvPicPr>
        <p:blipFill>
          <a:blip r:embed="rId3"/>
          <a:stretch>
            <a:fillRect/>
          </a:stretch>
        </p:blipFill>
        <p:spPr>
          <a:xfrm>
            <a:off x="0" y="3952888"/>
            <a:ext cx="2706921" cy="2905112"/>
          </a:xfrm>
          <a:prstGeom prst="rect">
            <a:avLst/>
          </a:prstGeom>
        </p:spPr>
      </p:pic>
      <p:pic>
        <p:nvPicPr>
          <p:cNvPr id="13" name="Picture 12" descr="A picture containing solar cell, outdoor object, sprinkler system&#10;&#10;Description automatically generated">
            <a:extLst>
              <a:ext uri="{FF2B5EF4-FFF2-40B4-BE49-F238E27FC236}">
                <a16:creationId xmlns:a16="http://schemas.microsoft.com/office/drawing/2014/main" id="{EDE45964-B198-4A1D-B02B-CC8A092C6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2711" y="3952889"/>
            <a:ext cx="2583463" cy="2888448"/>
          </a:xfrm>
          <a:prstGeom prst="rect">
            <a:avLst/>
          </a:prstGeom>
        </p:spPr>
      </p:pic>
      <p:pic>
        <p:nvPicPr>
          <p:cNvPr id="12" name="Picture 11">
            <a:extLst>
              <a:ext uri="{FF2B5EF4-FFF2-40B4-BE49-F238E27FC236}">
                <a16:creationId xmlns:a16="http://schemas.microsoft.com/office/drawing/2014/main" id="{3F61CBCA-9A0A-4AC3-AC1B-16D841CDAB31}"/>
              </a:ext>
            </a:extLst>
          </p:cNvPr>
          <p:cNvPicPr>
            <a:picLocks noChangeAspect="1"/>
          </p:cNvPicPr>
          <p:nvPr/>
        </p:nvPicPr>
        <p:blipFill>
          <a:blip r:embed="rId5"/>
          <a:stretch>
            <a:fillRect/>
          </a:stretch>
        </p:blipFill>
        <p:spPr>
          <a:xfrm>
            <a:off x="6241255" y="501110"/>
            <a:ext cx="2777834" cy="2905111"/>
          </a:xfrm>
          <a:prstGeom prst="rect">
            <a:avLst/>
          </a:prstGeom>
        </p:spPr>
      </p:pic>
      <p:pic>
        <p:nvPicPr>
          <p:cNvPr id="15" name="Picture 14">
            <a:extLst>
              <a:ext uri="{FF2B5EF4-FFF2-40B4-BE49-F238E27FC236}">
                <a16:creationId xmlns:a16="http://schemas.microsoft.com/office/drawing/2014/main" id="{1F8AD0C0-CB6C-4E91-82E3-C66958E2C1A7}"/>
              </a:ext>
            </a:extLst>
          </p:cNvPr>
          <p:cNvPicPr>
            <a:picLocks noChangeAspect="1"/>
          </p:cNvPicPr>
          <p:nvPr/>
        </p:nvPicPr>
        <p:blipFill>
          <a:blip r:embed="rId6"/>
          <a:stretch>
            <a:fillRect/>
          </a:stretch>
        </p:blipFill>
        <p:spPr>
          <a:xfrm>
            <a:off x="6241255" y="3952887"/>
            <a:ext cx="2777834" cy="2888447"/>
          </a:xfrm>
          <a:prstGeom prst="rect">
            <a:avLst/>
          </a:prstGeom>
        </p:spPr>
      </p:pic>
      <p:pic>
        <p:nvPicPr>
          <p:cNvPr id="17" name="Picture 16">
            <a:extLst>
              <a:ext uri="{FF2B5EF4-FFF2-40B4-BE49-F238E27FC236}">
                <a16:creationId xmlns:a16="http://schemas.microsoft.com/office/drawing/2014/main" id="{2E0EB135-A424-491C-973E-2E0123112031}"/>
              </a:ext>
            </a:extLst>
          </p:cNvPr>
          <p:cNvPicPr>
            <a:picLocks noChangeAspect="1"/>
          </p:cNvPicPr>
          <p:nvPr/>
        </p:nvPicPr>
        <p:blipFill>
          <a:blip r:embed="rId7"/>
          <a:stretch>
            <a:fillRect/>
          </a:stretch>
        </p:blipFill>
        <p:spPr>
          <a:xfrm>
            <a:off x="9556055" y="3952887"/>
            <a:ext cx="2635945" cy="2888447"/>
          </a:xfrm>
          <a:prstGeom prst="rect">
            <a:avLst/>
          </a:prstGeom>
        </p:spPr>
      </p:pic>
      <p:pic>
        <p:nvPicPr>
          <p:cNvPr id="20" name="Picture 19">
            <a:extLst>
              <a:ext uri="{FF2B5EF4-FFF2-40B4-BE49-F238E27FC236}">
                <a16:creationId xmlns:a16="http://schemas.microsoft.com/office/drawing/2014/main" id="{519A8226-3EDB-40A2-9A47-33C900BFFBBA}"/>
              </a:ext>
            </a:extLst>
          </p:cNvPr>
          <p:cNvPicPr>
            <a:picLocks noChangeAspect="1"/>
          </p:cNvPicPr>
          <p:nvPr/>
        </p:nvPicPr>
        <p:blipFill>
          <a:blip r:embed="rId8"/>
          <a:stretch>
            <a:fillRect/>
          </a:stretch>
        </p:blipFill>
        <p:spPr>
          <a:xfrm>
            <a:off x="0" y="501111"/>
            <a:ext cx="2706921" cy="2905112"/>
          </a:xfrm>
          <a:prstGeom prst="rect">
            <a:avLst/>
          </a:prstGeom>
          <a:ln>
            <a:noFill/>
          </a:ln>
          <a:effectLst>
            <a:reflection blurRad="12700" stA="30000" endPos="30000" dist="5000" dir="5400000" sy="-100000" algn="bl" rotWithShape="0"/>
          </a:effectLst>
        </p:spPr>
      </p:pic>
      <p:pic>
        <p:nvPicPr>
          <p:cNvPr id="19" name="Picture 18">
            <a:extLst>
              <a:ext uri="{FF2B5EF4-FFF2-40B4-BE49-F238E27FC236}">
                <a16:creationId xmlns:a16="http://schemas.microsoft.com/office/drawing/2014/main" id="{E6F9B906-32DA-4401-9B03-301E51C41420}"/>
              </a:ext>
            </a:extLst>
          </p:cNvPr>
          <p:cNvPicPr>
            <a:picLocks noChangeAspect="1"/>
          </p:cNvPicPr>
          <p:nvPr/>
        </p:nvPicPr>
        <p:blipFill>
          <a:blip r:embed="rId9"/>
          <a:stretch>
            <a:fillRect/>
          </a:stretch>
        </p:blipFill>
        <p:spPr>
          <a:xfrm>
            <a:off x="9556054" y="501110"/>
            <a:ext cx="2635945" cy="2905111"/>
          </a:xfrm>
          <a:prstGeom prst="rect">
            <a:avLst/>
          </a:prstGeom>
        </p:spPr>
      </p:pic>
      <p:sp>
        <p:nvSpPr>
          <p:cNvPr id="23" name="Arrow: Right 22">
            <a:extLst>
              <a:ext uri="{FF2B5EF4-FFF2-40B4-BE49-F238E27FC236}">
                <a16:creationId xmlns:a16="http://schemas.microsoft.com/office/drawing/2014/main" id="{8631A6AC-E5BB-4A14-B396-20C82D266324}"/>
              </a:ext>
            </a:extLst>
          </p:cNvPr>
          <p:cNvSpPr/>
          <p:nvPr/>
        </p:nvSpPr>
        <p:spPr>
          <a:xfrm>
            <a:off x="2706921" y="1718550"/>
            <a:ext cx="495081" cy="792000"/>
          </a:xfrm>
          <a:prstGeom prst="rightArrow">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4" name="Arrow: Right 23">
            <a:extLst>
              <a:ext uri="{FF2B5EF4-FFF2-40B4-BE49-F238E27FC236}">
                <a16:creationId xmlns:a16="http://schemas.microsoft.com/office/drawing/2014/main" id="{61BFD499-5BE6-412C-83CB-C7FFB78E53B1}"/>
              </a:ext>
            </a:extLst>
          </p:cNvPr>
          <p:cNvSpPr/>
          <p:nvPr/>
        </p:nvSpPr>
        <p:spPr>
          <a:xfrm>
            <a:off x="2687276" y="5128500"/>
            <a:ext cx="495081" cy="792000"/>
          </a:xfrm>
          <a:prstGeom prst="rightArrow">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5" name="Arrow: Right 24">
            <a:extLst>
              <a:ext uri="{FF2B5EF4-FFF2-40B4-BE49-F238E27FC236}">
                <a16:creationId xmlns:a16="http://schemas.microsoft.com/office/drawing/2014/main" id="{AC4C3D18-7BE5-4576-A84F-7A707A5FACEC}"/>
              </a:ext>
            </a:extLst>
          </p:cNvPr>
          <p:cNvSpPr/>
          <p:nvPr/>
        </p:nvSpPr>
        <p:spPr>
          <a:xfrm>
            <a:off x="9019089" y="1557665"/>
            <a:ext cx="536965" cy="792000"/>
          </a:xfrm>
          <a:prstGeom prst="rightArrow">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7" name="Arrow: Right 26">
            <a:extLst>
              <a:ext uri="{FF2B5EF4-FFF2-40B4-BE49-F238E27FC236}">
                <a16:creationId xmlns:a16="http://schemas.microsoft.com/office/drawing/2014/main" id="{45EB752D-3171-4E4A-85B0-B312A3A1DFFF}"/>
              </a:ext>
            </a:extLst>
          </p:cNvPr>
          <p:cNvSpPr/>
          <p:nvPr/>
        </p:nvSpPr>
        <p:spPr>
          <a:xfrm>
            <a:off x="9012025" y="5088548"/>
            <a:ext cx="551075" cy="792000"/>
          </a:xfrm>
          <a:prstGeom prst="rightArrow">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83280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39A0D8-B919-4029-8456-38742A09E950}"/>
              </a:ext>
            </a:extLst>
          </p:cNvPr>
          <p:cNvSpPr>
            <a:spLocks noGrp="1"/>
          </p:cNvSpPr>
          <p:nvPr>
            <p:ph type="subTitle" idx="1"/>
          </p:nvPr>
        </p:nvSpPr>
        <p:spPr>
          <a:xfrm>
            <a:off x="0" y="0"/>
            <a:ext cx="12192000" cy="6858000"/>
          </a:xfrm>
        </p:spPr>
        <p:txBody>
          <a:bodyPr/>
          <a:lstStyle/>
          <a:p>
            <a:pPr algn="just"/>
            <a:r>
              <a:rPr lang="en-US" sz="1200" b="1" dirty="0">
                <a:latin typeface="Times New Roman" panose="02020603050405020304" pitchFamily="18" charset="0"/>
                <a:cs typeface="Times New Roman" panose="02020603050405020304" pitchFamily="18" charset="0"/>
              </a:rPr>
              <a:t>REFERENCES</a:t>
            </a:r>
          </a:p>
          <a:p>
            <a:pPr algn="just"/>
            <a:endParaRPr lang="en-US" sz="12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Global Forest Watch. (2021). </a:t>
            </a:r>
            <a:r>
              <a:rPr lang="en-US" sz="1200" b="1" i="1" dirty="0">
                <a:latin typeface="Times New Roman" panose="02020603050405020304" pitchFamily="18" charset="0"/>
                <a:cs typeface="Times New Roman" panose="02020603050405020304" pitchFamily="18" charset="0"/>
              </a:rPr>
              <a:t>Tree Cover Loss In Gokwe South, Midlands, Zimbabwe. </a:t>
            </a:r>
            <a:r>
              <a:rPr lang="en-US" sz="1200" dirty="0">
                <a:latin typeface="Times New Roman" panose="02020603050405020304" pitchFamily="18" charset="0"/>
                <a:cs typeface="Times New Roman" panose="02020603050405020304" pitchFamily="18" charset="0"/>
                <a:hlinkClick r:id="rId2"/>
              </a:rPr>
              <a:t>www.globalforestwatch.org/</a:t>
            </a:r>
            <a:endParaRPr lang="en-US" sz="12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MSD (Meteorological Services Department of Zimbabwe). (2021). </a:t>
            </a:r>
            <a:r>
              <a:rPr lang="en-US" sz="1200" b="1" i="1" dirty="0">
                <a:latin typeface="Times New Roman" panose="02020603050405020304" pitchFamily="18" charset="0"/>
                <a:cs typeface="Times New Roman" panose="02020603050405020304" pitchFamily="18" charset="0"/>
              </a:rPr>
              <a:t>Monthly Weather Reports By Province.</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The Forestry Commission of Zimbabwe. (2020). </a:t>
            </a:r>
            <a:r>
              <a:rPr lang="en-US" sz="1200" b="1" i="1" dirty="0">
                <a:latin typeface="Times New Roman" panose="02020603050405020304" pitchFamily="18" charset="0"/>
                <a:cs typeface="Times New Roman" panose="02020603050405020304" pitchFamily="18" charset="0"/>
              </a:rPr>
              <a:t>Forest Information System. Land Cover Map 2017</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3"/>
              </a:rPr>
              <a:t>http://www.forestry.co.zw/research-training-introduction/forestinformationsystem/</a:t>
            </a:r>
            <a:r>
              <a:rPr lang="en-US" sz="1200" dirty="0">
                <a:latin typeface="Times New Roman" panose="02020603050405020304" pitchFamily="18" charset="0"/>
                <a:cs typeface="Times New Roman" panose="02020603050405020304" pitchFamily="18" charset="0"/>
              </a:rPr>
              <a:t>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UN (United Nations)</a:t>
            </a:r>
            <a:r>
              <a:rPr lang="en-US" sz="1200" dirty="0">
                <a:solidFill>
                  <a:srgbClr val="202124"/>
                </a:solidFill>
                <a:latin typeface="Times New Roman" panose="02020603050405020304" pitchFamily="18" charset="0"/>
                <a:cs typeface="Times New Roman" panose="02020603050405020304" pitchFamily="18" charset="0"/>
              </a:rPr>
              <a:t>.</a:t>
            </a:r>
            <a:r>
              <a:rPr lang="en-US" sz="1200" dirty="0">
                <a:solidFill>
                  <a:srgbClr val="202124"/>
                </a:solidFill>
                <a:effectLst/>
                <a:latin typeface="Times New Roman" panose="02020603050405020304" pitchFamily="18" charset="0"/>
                <a:cs typeface="Times New Roman" panose="02020603050405020304" pitchFamily="18" charset="0"/>
              </a:rPr>
              <a:t> </a:t>
            </a:r>
            <a:r>
              <a:rPr lang="en-US" sz="1200" b="1" i="1" dirty="0">
                <a:solidFill>
                  <a:srgbClr val="202124"/>
                </a:solidFill>
                <a:effectLst/>
                <a:latin typeface="Times New Roman" panose="02020603050405020304" pitchFamily="18" charset="0"/>
                <a:cs typeface="Times New Roman" panose="02020603050405020304" pitchFamily="18" charset="0"/>
              </a:rPr>
              <a:t>The 2030 Agenda and the Sustainable Development Goals</a:t>
            </a:r>
            <a:r>
              <a:rPr lang="en-US" sz="1200" b="0" i="0" dirty="0">
                <a:solidFill>
                  <a:srgbClr val="202124"/>
                </a:solidFill>
                <a:effectLst/>
                <a:latin typeface="Times New Roman" panose="02020603050405020304" pitchFamily="18" charset="0"/>
                <a:cs typeface="Times New Roman" panose="02020603050405020304" pitchFamily="18" charset="0"/>
              </a:rPr>
              <a:t>. </a:t>
            </a:r>
            <a:r>
              <a:rPr lang="en-US" sz="1200" b="0" i="0" dirty="0">
                <a:solidFill>
                  <a:srgbClr val="202124"/>
                </a:solidFill>
                <a:effectLst/>
                <a:latin typeface="Times New Roman" panose="02020603050405020304" pitchFamily="18" charset="0"/>
                <a:cs typeface="Times New Roman" panose="02020603050405020304" pitchFamily="18" charset="0"/>
                <a:hlinkClick r:id="rId4"/>
              </a:rPr>
              <a:t>https://sdgs.un.org/goals</a:t>
            </a:r>
            <a:endParaRPr lang="en-US" sz="12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UNEP (United Nations Environment Programme). (2019). </a:t>
            </a:r>
            <a:r>
              <a:rPr lang="en-US" sz="1200" b="1" i="1" dirty="0">
                <a:latin typeface="Times New Roman" panose="02020603050405020304" pitchFamily="18" charset="0"/>
                <a:cs typeface="Times New Roman" panose="02020603050405020304" pitchFamily="18" charset="0"/>
              </a:rPr>
              <a:t>Energy Profile – Zimbabwe. </a:t>
            </a:r>
            <a:r>
              <a:rPr lang="en-US" sz="1200" dirty="0">
                <a:latin typeface="Times New Roman" panose="02020603050405020304" pitchFamily="18" charset="0"/>
                <a:cs typeface="Times New Roman" panose="02020603050405020304" pitchFamily="18" charset="0"/>
                <a:hlinkClick r:id="rId5"/>
              </a:rPr>
              <a:t>https://www.unep.org/resources/report/energy-profile-zimbabwe</a:t>
            </a:r>
            <a:r>
              <a:rPr lang="en-US" sz="1200" dirty="0">
                <a:latin typeface="Times New Roman" panose="02020603050405020304" pitchFamily="18" charset="0"/>
                <a:cs typeface="Times New Roman" panose="02020603050405020304" pitchFamily="18" charset="0"/>
              </a:rPr>
              <a:t>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UNDP (United Nations Development Programme) (2018), </a:t>
            </a:r>
            <a:r>
              <a:rPr lang="en-US" sz="1200" b="1" i="1" dirty="0">
                <a:latin typeface="Times New Roman" panose="02020603050405020304" pitchFamily="18" charset="0"/>
                <a:cs typeface="Times New Roman" panose="02020603050405020304" pitchFamily="18" charset="0"/>
              </a:rPr>
              <a:t>“Financing solutions for sustainable development”, </a:t>
            </a:r>
            <a:r>
              <a:rPr lang="en-US" sz="1200" dirty="0">
                <a:latin typeface="Times New Roman" panose="02020603050405020304" pitchFamily="18" charset="0"/>
                <a:cs typeface="Times New Roman" panose="02020603050405020304" pitchFamily="18" charset="0"/>
                <a:hlinkClick r:id="rId6"/>
              </a:rPr>
              <a:t>http://www.undp.org/content/sdfinance/en/home/solutions/template-fiche12.html</a:t>
            </a:r>
            <a:r>
              <a:rPr lang="en-US" sz="1200" dirty="0">
                <a:latin typeface="Times New Roman" panose="02020603050405020304" pitchFamily="18" charset="0"/>
                <a:cs typeface="Times New Roman" panose="02020603050405020304" pitchFamily="18" charset="0"/>
              </a:rPr>
              <a:t>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UNICEF (United Nations Children’s Fund). (2021). </a:t>
            </a:r>
            <a:r>
              <a:rPr lang="en-US" sz="1200" b="1" i="1" dirty="0">
                <a:latin typeface="Times New Roman" panose="02020603050405020304" pitchFamily="18" charset="0"/>
                <a:cs typeface="Times New Roman" panose="02020603050405020304" pitchFamily="18" charset="0"/>
              </a:rPr>
              <a:t>Remote Learning and Digital Connectivity</a:t>
            </a:r>
            <a:r>
              <a:rPr 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7"/>
              </a:rPr>
              <a:t>https://data.unicef.org/topic/education/remote-learning-and-digital-connectivity/</a:t>
            </a:r>
            <a:endParaRPr lang="en-US" sz="12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United Nations Zimbabwe. (2021). </a:t>
            </a:r>
            <a:r>
              <a:rPr lang="en-US" sz="1200" b="1" i="1" dirty="0">
                <a:latin typeface="Times New Roman" panose="02020603050405020304" pitchFamily="18" charset="0"/>
                <a:cs typeface="Times New Roman" panose="02020603050405020304" pitchFamily="18" charset="0"/>
              </a:rPr>
              <a:t>The United Nations Common Country Analysis 2021</a:t>
            </a:r>
            <a:r>
              <a:rPr lang="en-US" sz="1200" dirty="0">
                <a:latin typeface="Times New Roman" panose="02020603050405020304" pitchFamily="18" charset="0"/>
                <a:cs typeface="Times New Roman" panose="02020603050405020304" pitchFamily="18" charset="0"/>
              </a:rPr>
              <a:t>. UN Resident Coordinator’s Office – Zimbabwe. </a:t>
            </a:r>
            <a:r>
              <a:rPr lang="en-US" sz="1200" dirty="0">
                <a:latin typeface="Times New Roman" panose="02020603050405020304" pitchFamily="18" charset="0"/>
                <a:cs typeface="Times New Roman" panose="02020603050405020304" pitchFamily="18" charset="0"/>
                <a:hlinkClick r:id="rId8"/>
              </a:rPr>
              <a:t>https://zimbabwe.un.org/en/130569-zimbabwe-un-common-country-analysis-2021</a:t>
            </a:r>
            <a:r>
              <a:rPr lang="en-US" sz="1200" dirty="0">
                <a:latin typeface="Times New Roman" panose="02020603050405020304" pitchFamily="18" charset="0"/>
                <a:cs typeface="Times New Roman" panose="02020603050405020304" pitchFamily="18" charset="0"/>
              </a:rPr>
              <a:t>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World Bank. (2020). </a:t>
            </a:r>
            <a:r>
              <a:rPr lang="en-US" sz="1200" b="1" i="1" dirty="0">
                <a:latin typeface="Times New Roman" panose="02020603050405020304" pitchFamily="18" charset="0"/>
                <a:cs typeface="Times New Roman" panose="02020603050405020304" pitchFamily="18" charset="0"/>
              </a:rPr>
              <a:t>Access to Electricity By Population (%) – Zimbabwe. </a:t>
            </a:r>
            <a:r>
              <a:rPr lang="en-US" sz="1200" dirty="0">
                <a:latin typeface="Times New Roman" panose="02020603050405020304" pitchFamily="18" charset="0"/>
                <a:cs typeface="Times New Roman" panose="02020603050405020304" pitchFamily="18" charset="0"/>
                <a:hlinkClick r:id="rId9"/>
              </a:rPr>
              <a:t>https://data.worldbank.org/indicator/EG.ELC.ACCS.ZS?locations=ZW</a:t>
            </a:r>
            <a:r>
              <a:rPr lang="en-US" sz="1200" dirty="0">
                <a:latin typeface="Times New Roman" panose="02020603050405020304" pitchFamily="18" charset="0"/>
                <a:cs typeface="Times New Roman" panose="02020603050405020304" pitchFamily="18" charset="0"/>
              </a:rPr>
              <a:t>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World Bank. (2021). </a:t>
            </a:r>
            <a:r>
              <a:rPr lang="en-US" sz="1200" b="1" i="1" dirty="0">
                <a:latin typeface="Times New Roman" panose="02020603050405020304" pitchFamily="18" charset="0"/>
                <a:cs typeface="Times New Roman" panose="02020603050405020304" pitchFamily="18" charset="0"/>
              </a:rPr>
              <a:t>The World Bank in Zimbabwe. </a:t>
            </a:r>
            <a:r>
              <a:rPr lang="en-US" sz="1200" b="1" dirty="0">
                <a:latin typeface="Times New Roman" panose="02020603050405020304" pitchFamily="18" charset="0"/>
                <a:cs typeface="Times New Roman" panose="02020603050405020304" pitchFamily="18" charset="0"/>
                <a:hlinkClick r:id="rId10"/>
              </a:rPr>
              <a:t>https://www.worldbank.org/en/country/zimbabwe/overview#1</a:t>
            </a:r>
            <a:r>
              <a:rPr lang="en-US" sz="1200" dirty="0">
                <a:latin typeface="Times New Roman" panose="02020603050405020304" pitchFamily="18" charset="0"/>
                <a:cs typeface="Times New Roman" panose="02020603050405020304" pitchFamily="18" charset="0"/>
              </a:rPr>
              <a:t>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 Zimbabwe National Statistics Agency. (2012). </a:t>
            </a:r>
            <a:r>
              <a:rPr lang="en-US" sz="1200" b="1" i="1" dirty="0">
                <a:latin typeface="Times New Roman" panose="02020603050405020304" pitchFamily="18" charset="0"/>
                <a:cs typeface="Times New Roman" panose="02020603050405020304" pitchFamily="18" charset="0"/>
              </a:rPr>
              <a:t>Zimbabwe Population Census 2012. Provincial Report Midlands</a:t>
            </a:r>
            <a:r>
              <a:rPr lang="en-US" sz="1200" dirty="0">
                <a:latin typeface="Times New Roman" panose="02020603050405020304" pitchFamily="18" charset="0"/>
                <a:cs typeface="Times New Roman" panose="02020603050405020304" pitchFamily="18" charset="0"/>
              </a:rPr>
              <a:t>. Population Census Office. </a:t>
            </a:r>
            <a:r>
              <a:rPr lang="en-US" sz="1200" dirty="0">
                <a:latin typeface="Times New Roman" panose="02020603050405020304" pitchFamily="18" charset="0"/>
                <a:cs typeface="Times New Roman" panose="02020603050405020304" pitchFamily="18" charset="0"/>
                <a:hlinkClick r:id="rId11"/>
              </a:rPr>
              <a:t>https://www.zimstat.co.zw/wp-content/uploads/publications/Population/population/Midlands.pdf</a:t>
            </a:r>
            <a:endParaRPr lang="en-US" sz="1200" dirty="0">
              <a:latin typeface="Times New Roman" panose="02020603050405020304" pitchFamily="18" charset="0"/>
              <a:cs typeface="Times New Roman" panose="02020603050405020304" pitchFamily="18" charset="0"/>
            </a:endParaRPr>
          </a:p>
          <a:p>
            <a:pPr algn="just">
              <a:lnSpc>
                <a:spcPct val="100000"/>
              </a:lnSpc>
            </a:pPr>
            <a:endParaRPr lang="en-US" sz="1200" dirty="0">
              <a:latin typeface="Times New Roman" panose="02020603050405020304" pitchFamily="18" charset="0"/>
              <a:cs typeface="Times New Roman" panose="02020603050405020304" pitchFamily="18" charset="0"/>
            </a:endParaRPr>
          </a:p>
          <a:p>
            <a:pPr algn="just">
              <a:lnSpc>
                <a:spcPct val="100000"/>
              </a:lnSpc>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706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43000" b="-43000"/>
          </a:stretch>
        </a:blip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A0D88-6FC5-4B8C-8A21-2D9ABCC9CD0A}"/>
              </a:ext>
            </a:extLst>
          </p:cNvPr>
          <p:cNvSpPr>
            <a:spLocks noGrp="1"/>
          </p:cNvSpPr>
          <p:nvPr>
            <p:ph type="ctrTitle"/>
          </p:nvPr>
        </p:nvSpPr>
        <p:spPr>
          <a:xfrm>
            <a:off x="1854740" y="1167022"/>
            <a:ext cx="8086928" cy="2141835"/>
          </a:xfrm>
        </p:spPr>
        <p:txBody>
          <a:bodyPr>
            <a:normAutofit fontScale="90000"/>
          </a:bodyPr>
          <a:lstStyle/>
          <a:p>
            <a:br>
              <a:rPr lang="en-US" sz="6600" dirty="0">
                <a:solidFill>
                  <a:srgbClr val="FFFFFF"/>
                </a:solidFill>
                <a:latin typeface="Cambria" panose="02040503050406030204" pitchFamily="18" charset="0"/>
                <a:ea typeface="Cambria" panose="02040503050406030204" pitchFamily="18" charset="0"/>
              </a:rPr>
            </a:br>
            <a:br>
              <a:rPr lang="en-US" sz="6600" dirty="0">
                <a:solidFill>
                  <a:srgbClr val="FFFFFF"/>
                </a:solidFill>
                <a:latin typeface="Cambria" panose="02040503050406030204" pitchFamily="18" charset="0"/>
                <a:ea typeface="Cambria" panose="02040503050406030204" pitchFamily="18" charset="0"/>
              </a:rPr>
            </a:br>
            <a:br>
              <a:rPr lang="en-US" sz="6600" dirty="0">
                <a:solidFill>
                  <a:srgbClr val="FFFFFF"/>
                </a:solidFill>
                <a:latin typeface="Cambria" panose="02040503050406030204" pitchFamily="18" charset="0"/>
                <a:ea typeface="Cambria" panose="02040503050406030204" pitchFamily="18" charset="0"/>
              </a:rPr>
            </a:br>
            <a:br>
              <a:rPr lang="en-US" sz="6600" dirty="0">
                <a:solidFill>
                  <a:srgbClr val="FFFFFF"/>
                </a:solidFill>
                <a:latin typeface="Cambria" panose="02040503050406030204" pitchFamily="18" charset="0"/>
                <a:ea typeface="Cambria" panose="02040503050406030204" pitchFamily="18" charset="0"/>
              </a:rPr>
            </a:br>
            <a:r>
              <a:rPr lang="en-US" sz="6600" dirty="0">
                <a:solidFill>
                  <a:srgbClr val="FFFFFF"/>
                </a:solidFill>
                <a:latin typeface="Cambria" panose="02040503050406030204" pitchFamily="18" charset="0"/>
                <a:ea typeface="Cambria" panose="02040503050406030204" pitchFamily="18" charset="0"/>
              </a:rPr>
              <a:t>Background</a:t>
            </a:r>
            <a:r>
              <a:rPr lang="en-US" sz="6600" dirty="0">
                <a:solidFill>
                  <a:srgbClr val="FFFFFF"/>
                </a:solidFill>
              </a:rPr>
              <a:t> </a:t>
            </a:r>
            <a:br>
              <a:rPr lang="en-US" sz="6600" dirty="0">
                <a:solidFill>
                  <a:srgbClr val="FFFFFF"/>
                </a:solidFill>
              </a:rPr>
            </a:br>
            <a:endParaRPr lang="en-US" sz="6600" dirty="0">
              <a:solidFill>
                <a:srgbClr val="FFFFFF"/>
              </a:solidFill>
            </a:endParaRPr>
          </a:p>
        </p:txBody>
      </p:sp>
      <p:sp>
        <p:nvSpPr>
          <p:cNvPr id="3" name="Subtitle 2">
            <a:extLst>
              <a:ext uri="{FF2B5EF4-FFF2-40B4-BE49-F238E27FC236}">
                <a16:creationId xmlns:a16="http://schemas.microsoft.com/office/drawing/2014/main" id="{6A5C5E29-55E9-4B48-9115-5301BFEEB79C}"/>
              </a:ext>
            </a:extLst>
          </p:cNvPr>
          <p:cNvSpPr>
            <a:spLocks noGrp="1"/>
          </p:cNvSpPr>
          <p:nvPr>
            <p:ph type="subTitle" idx="1"/>
          </p:nvPr>
        </p:nvSpPr>
        <p:spPr>
          <a:xfrm>
            <a:off x="3048" y="3429000"/>
            <a:ext cx="12188952" cy="3429000"/>
          </a:xfrm>
        </p:spPr>
        <p:txBody>
          <a:bodyPr>
            <a:noAutofit/>
          </a:bodyPr>
          <a:lstStyle/>
          <a:p>
            <a:pPr marL="171450" indent="-171450" algn="just">
              <a:buFont typeface="Wingdings" panose="05000000000000000000" pitchFamily="2" charset="2"/>
              <a:buChar char="Ø"/>
            </a:pPr>
            <a:r>
              <a:rPr lang="en-US" sz="1600" b="1" dirty="0">
                <a:solidFill>
                  <a:srgbClr val="FFFFFF"/>
                </a:solidFill>
                <a:effectLst>
                  <a:outerShdw blurRad="38100" dist="38100" dir="2700000" algn="tl">
                    <a:srgbClr val="000000">
                      <a:alpha val="43137"/>
                    </a:srgbClr>
                  </a:outerShdw>
                </a:effectLst>
                <a:latin typeface="Cambria "/>
              </a:rPr>
              <a:t>Zimbabwe is a landlocked country located in Southeast Africa between the Zambezi and Limpopo rivers, bordered by South Africa to the South, Botswana to the South-West, Zambia to the North and Mozambique to the East. The country’s population of around 14.86 million is largely rural with 67% of the population resident in rural areas (ZIMSTART, 2020).</a:t>
            </a:r>
          </a:p>
          <a:p>
            <a:pPr marL="171450" indent="-171450" algn="just">
              <a:buFont typeface="Wingdings" panose="05000000000000000000" pitchFamily="2" charset="2"/>
              <a:buChar char="Ø"/>
            </a:pPr>
            <a:r>
              <a:rPr lang="en-US" sz="1600" b="1"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Zimbabwe is a lower-middle income nation which heavily relies on mining and agriculture (contributing 30% of GDP). </a:t>
            </a:r>
            <a:r>
              <a:rPr lang="en-US" sz="1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Poverty levels remain relatively high, with an estimated 70.5% of all households in 2017 living in poverty. Nonetheless, Zimbabwe remains one of the countries with the highest literacy rate on the continent, investing about 11% of GDP in education (UN, 2021)</a:t>
            </a:r>
            <a:endParaRPr lang="en-US" sz="1600" b="1"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171450" indent="-171450" algn="just">
              <a:buFont typeface="Wingdings" panose="05000000000000000000" pitchFamily="2" charset="2"/>
              <a:buChar char="Ø"/>
            </a:pPr>
            <a:r>
              <a:rPr lang="en-US" sz="1600" b="1" dirty="0">
                <a:solidFill>
                  <a:srgbClr val="FFFFFF"/>
                </a:solidFill>
                <a:effectLst>
                  <a:outerShdw blurRad="38100" dist="38100" dir="2700000" algn="tl">
                    <a:srgbClr val="000000">
                      <a:alpha val="43137"/>
                    </a:srgbClr>
                  </a:outerShdw>
                </a:effectLst>
                <a:latin typeface="Cambria "/>
              </a:rPr>
              <a:t>The country has a huge renewable energy resources potential, yet the exploitation of these resources to address energy poverty is highly negligible due to prevailing economic hardships. Such energy potentials includes the untapped Hydro-Electric Power Concentrated in the Zambezi River and Solar Power potential as the country has an average annual of 8.3 sun hours per day</a:t>
            </a:r>
            <a:r>
              <a:rPr lang="en-US" sz="1600" b="1" dirty="0">
                <a:effectLst>
                  <a:outerShdw blurRad="38100" dist="38100" dir="2700000" algn="tl">
                    <a:srgbClr val="000000">
                      <a:alpha val="43137"/>
                    </a:srgbClr>
                  </a:outerShdw>
                </a:effectLst>
                <a:latin typeface="Cambria "/>
              </a:rPr>
              <a:t> (MSD, 2021)</a:t>
            </a:r>
            <a:endParaRPr lang="en-US" sz="1600" b="1" dirty="0">
              <a:solidFill>
                <a:srgbClr val="FFFFFF"/>
              </a:solidFill>
              <a:effectLst>
                <a:outerShdw blurRad="38100" dist="38100" dir="2700000" algn="tl">
                  <a:srgbClr val="000000">
                    <a:alpha val="43137"/>
                  </a:srgbClr>
                </a:outerShdw>
              </a:effectLst>
              <a:latin typeface="Cambria "/>
            </a:endParaRPr>
          </a:p>
          <a:p>
            <a:pPr marL="171450" indent="-171450" algn="just">
              <a:buFont typeface="Wingdings" panose="05000000000000000000" pitchFamily="2" charset="2"/>
              <a:buChar char="Ø"/>
            </a:pPr>
            <a:r>
              <a:rPr lang="en-US" sz="1600" b="1" dirty="0">
                <a:solidFill>
                  <a:srgbClr val="FFFFFF"/>
                </a:solidFill>
                <a:effectLst>
                  <a:outerShdw blurRad="38100" dist="38100" dir="2700000" algn="tl">
                    <a:srgbClr val="000000">
                      <a:alpha val="43137"/>
                    </a:srgbClr>
                  </a:outerShdw>
                </a:effectLst>
                <a:latin typeface="Cambria "/>
              </a:rPr>
              <a:t>The primary source of energy for cooking in rural areas is firewood, with a statistic of 94% of households using firewood</a:t>
            </a:r>
            <a:r>
              <a:rPr lang="en-US" sz="1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Forestry Commission of Zimbabwe, 2020)</a:t>
            </a:r>
            <a:endParaRPr lang="en-US" sz="1600" b="1" dirty="0">
              <a:solidFill>
                <a:srgbClr val="FFFFFF"/>
              </a:solidFill>
              <a:effectLst>
                <a:outerShdw blurRad="38100" dist="38100" dir="2700000" algn="tl">
                  <a:srgbClr val="000000">
                    <a:alpha val="43137"/>
                  </a:srgbClr>
                </a:outerShdw>
              </a:effectLst>
              <a:latin typeface="Cambria "/>
            </a:endParaRPr>
          </a:p>
        </p:txBody>
      </p:sp>
      <p:sp>
        <p:nvSpPr>
          <p:cNvPr id="8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96073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t="-7000" b="-7000"/>
          </a:stretch>
        </a:blip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A0D88-6FC5-4B8C-8A21-2D9ABCC9CD0A}"/>
              </a:ext>
            </a:extLst>
          </p:cNvPr>
          <p:cNvSpPr>
            <a:spLocks noGrp="1"/>
          </p:cNvSpPr>
          <p:nvPr>
            <p:ph type="ctrTitle"/>
          </p:nvPr>
        </p:nvSpPr>
        <p:spPr>
          <a:xfrm>
            <a:off x="613064" y="712874"/>
            <a:ext cx="10993581" cy="1791335"/>
          </a:xfrm>
        </p:spPr>
        <p:txBody>
          <a:bodyPr>
            <a:normAutofit fontScale="90000"/>
          </a:bodyPr>
          <a:lstStyle/>
          <a:p>
            <a:br>
              <a:rPr lang="en-US" sz="6600" dirty="0">
                <a:solidFill>
                  <a:srgbClr val="FFFFFF"/>
                </a:solidFill>
                <a:latin typeface="Cambria" panose="02040503050406030204" pitchFamily="18" charset="0"/>
                <a:ea typeface="Cambria" panose="02040503050406030204" pitchFamily="18" charset="0"/>
              </a:rPr>
            </a:br>
            <a:br>
              <a:rPr lang="en-US" sz="6600" dirty="0">
                <a:solidFill>
                  <a:srgbClr val="FFFFFF"/>
                </a:solidFill>
                <a:latin typeface="Cambria" panose="02040503050406030204" pitchFamily="18" charset="0"/>
                <a:ea typeface="Cambria" panose="02040503050406030204" pitchFamily="18" charset="0"/>
              </a:rPr>
            </a:br>
            <a:br>
              <a:rPr lang="en-US" sz="6600" dirty="0">
                <a:solidFill>
                  <a:srgbClr val="FFFFFF"/>
                </a:solidFill>
                <a:latin typeface="Cambria" panose="02040503050406030204" pitchFamily="18" charset="0"/>
                <a:ea typeface="Cambria" panose="02040503050406030204" pitchFamily="18" charset="0"/>
              </a:rPr>
            </a:br>
            <a:br>
              <a:rPr lang="en-US" sz="6600" dirty="0">
                <a:solidFill>
                  <a:srgbClr val="FFFFFF"/>
                </a:solidFill>
                <a:latin typeface="Cambria" panose="02040503050406030204" pitchFamily="18" charset="0"/>
                <a:ea typeface="Cambria" panose="02040503050406030204" pitchFamily="18" charset="0"/>
              </a:rPr>
            </a:br>
            <a:r>
              <a:rPr lang="en-US" sz="6600" b="1"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Local Society: Gokwe South</a:t>
            </a:r>
            <a:r>
              <a:rPr lang="en-US" sz="6600" b="1" dirty="0">
                <a:solidFill>
                  <a:srgbClr val="FFFFFF"/>
                </a:solidFill>
                <a:effectLst>
                  <a:outerShdw blurRad="38100" dist="38100" dir="2700000" algn="tl">
                    <a:srgbClr val="000000">
                      <a:alpha val="43137"/>
                    </a:srgbClr>
                  </a:outerShdw>
                </a:effectLst>
              </a:rPr>
              <a:t> </a:t>
            </a:r>
            <a:br>
              <a:rPr lang="en-US" sz="6600" dirty="0">
                <a:solidFill>
                  <a:srgbClr val="FFFFFF"/>
                </a:solidFill>
              </a:rPr>
            </a:br>
            <a:endParaRPr lang="en-US" sz="6600" dirty="0">
              <a:solidFill>
                <a:srgbClr val="FFFFFF"/>
              </a:solidFill>
            </a:endParaRPr>
          </a:p>
        </p:txBody>
      </p:sp>
      <p:sp>
        <p:nvSpPr>
          <p:cNvPr id="3" name="Subtitle 2">
            <a:extLst>
              <a:ext uri="{FF2B5EF4-FFF2-40B4-BE49-F238E27FC236}">
                <a16:creationId xmlns:a16="http://schemas.microsoft.com/office/drawing/2014/main" id="{6A5C5E29-55E9-4B48-9115-5301BFEEB79C}"/>
              </a:ext>
            </a:extLst>
          </p:cNvPr>
          <p:cNvSpPr>
            <a:spLocks noGrp="1"/>
          </p:cNvSpPr>
          <p:nvPr>
            <p:ph type="subTitle" idx="1"/>
          </p:nvPr>
        </p:nvSpPr>
        <p:spPr>
          <a:xfrm>
            <a:off x="0" y="3456769"/>
            <a:ext cx="12188952" cy="3047939"/>
          </a:xfrm>
        </p:spPr>
        <p:txBody>
          <a:bodyPr>
            <a:noAutofit/>
          </a:bodyPr>
          <a:lstStyle/>
          <a:p>
            <a:pPr marL="171450" indent="-171450" algn="just">
              <a:buFont typeface="Wingdings" panose="05000000000000000000" pitchFamily="2" charset="2"/>
              <a:buChar char="Ø"/>
            </a:pPr>
            <a:r>
              <a:rPr lang="en-US" sz="1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Located in the central part of the country is the Midlands province in it is a remote Rural area Namely Gokwe South with a population of </a:t>
            </a:r>
            <a:r>
              <a:rPr lang="en-US" sz="1600" b="1" i="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305,982 people (ZIMSTAT, 2020). Rural Gokwe South</a:t>
            </a:r>
            <a:r>
              <a:rPr lang="en-US" sz="1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is one of the </a:t>
            </a:r>
            <a:r>
              <a:rPr lang="en-US" sz="1600" b="1" i="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eight administrative districts of the Midlands province. </a:t>
            </a:r>
          </a:p>
          <a:p>
            <a:pPr marL="171450" indent="-171450" algn="just">
              <a:buFont typeface="Wingdings" panose="05000000000000000000" pitchFamily="2" charset="2"/>
              <a:buChar char="Ø"/>
            </a:pPr>
            <a:r>
              <a:rPr lang="en-US" sz="1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Of the 27 Wards in Gokwe South carrying a total of 305 982 people only a few business centers are electrified while no household have access to electricity. This heavily affect the economic activities in the society, access to remote learning and other technological advancement. </a:t>
            </a:r>
          </a:p>
          <a:p>
            <a:pPr marL="171450" indent="-171450" algn="just">
              <a:buFont typeface="Wingdings" panose="05000000000000000000" pitchFamily="2" charset="2"/>
              <a:buChar char="Ø"/>
            </a:pPr>
            <a:r>
              <a:rPr lang="en-US" sz="1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Gokwe is known for being the last to receive any kind of developmental activities, trends or information dissemination due to its remote location and lack of electricity to facilitate effective communication.</a:t>
            </a:r>
          </a:p>
          <a:p>
            <a:pPr marL="171450" indent="-171450" algn="just">
              <a:buFont typeface="Wingdings" panose="05000000000000000000" pitchFamily="2" charset="2"/>
              <a:buChar char="Ø"/>
            </a:pPr>
            <a:r>
              <a:rPr lang="en-US" sz="1600" b="1" i="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 2010, </a:t>
            </a:r>
            <a:r>
              <a:rPr lang="en-US" sz="1600" b="1" i="0"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Gokwe South</a:t>
            </a:r>
            <a:r>
              <a:rPr lang="en-US" sz="1600" b="1" i="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had </a:t>
            </a:r>
            <a:r>
              <a:rPr lang="en-US" sz="1600" b="1" i="0"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1.06Mha</a:t>
            </a:r>
            <a:r>
              <a:rPr lang="en-US" sz="1600" b="1" i="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of tree cover, extending over </a:t>
            </a:r>
            <a:r>
              <a:rPr lang="en-US" sz="1600" b="1" i="0"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2.7%</a:t>
            </a:r>
            <a:r>
              <a:rPr lang="en-US" sz="1600" b="1" i="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of its land area. In </a:t>
            </a:r>
            <a:r>
              <a:rPr lang="en-US" sz="1600" b="1" i="0"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2020</a:t>
            </a:r>
            <a:r>
              <a:rPr lang="en-US" sz="1600" b="1" i="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it lost </a:t>
            </a:r>
            <a:r>
              <a:rPr lang="en-US" sz="1600" b="1" i="0"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6.22kha</a:t>
            </a:r>
            <a:r>
              <a:rPr lang="en-US" sz="1600" b="1" i="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of tree cover, equivalent to </a:t>
            </a:r>
            <a:r>
              <a:rPr lang="en-US" sz="1600" b="1" i="0"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2.84Mt</a:t>
            </a:r>
            <a:r>
              <a:rPr lang="en-US" sz="1600" b="1" i="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of CO₂ of emissions</a:t>
            </a:r>
            <a:r>
              <a:rPr lang="en-US" sz="1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(Global Forest Watch, 2021). This is as a result of reliance on fuelwood amid lack of electricity. </a:t>
            </a:r>
            <a:endParaRPr lang="en-US" sz="1600" b="1" dirty="0">
              <a:solidFill>
                <a:srgbClr val="FFFFF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8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18666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2A93B7-6DF5-4538-83BC-11B457F039EE}"/>
              </a:ext>
            </a:extLst>
          </p:cNvPr>
          <p:cNvPicPr>
            <a:picLocks noChangeAspect="1"/>
          </p:cNvPicPr>
          <p:nvPr/>
        </p:nvPicPr>
        <p:blipFill>
          <a:blip r:embed="rId3"/>
          <a:stretch>
            <a:fillRect/>
          </a:stretch>
        </p:blipFill>
        <p:spPr>
          <a:xfrm>
            <a:off x="5830514" y="-19055"/>
            <a:ext cx="6372609" cy="2677321"/>
          </a:xfrm>
          <a:prstGeom prst="rect">
            <a:avLst/>
          </a:prstGeom>
          <a:ln>
            <a:noFill/>
          </a:ln>
          <a:effectLst>
            <a:reflection blurRad="12700" stA="30000" endPos="30000" dist="5000" dir="5400000" sy="-100000" algn="bl" rotWithShape="0"/>
          </a:effectLst>
        </p:spPr>
      </p:pic>
      <p:pic>
        <p:nvPicPr>
          <p:cNvPr id="9" name="Picture 8" descr="A picture containing text, person&#10;&#10;Description automatically generated">
            <a:extLst>
              <a:ext uri="{FF2B5EF4-FFF2-40B4-BE49-F238E27FC236}">
                <a16:creationId xmlns:a16="http://schemas.microsoft.com/office/drawing/2014/main" id="{9264E4BE-9BC8-474F-9166-23E98E809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051"/>
            <a:ext cx="5864268" cy="2677321"/>
          </a:xfrm>
          <a:prstGeom prst="rect">
            <a:avLst/>
          </a:prstGeom>
        </p:spPr>
      </p:pic>
      <p:sp>
        <p:nvSpPr>
          <p:cNvPr id="5" name="TextBox 4">
            <a:extLst>
              <a:ext uri="{FF2B5EF4-FFF2-40B4-BE49-F238E27FC236}">
                <a16:creationId xmlns:a16="http://schemas.microsoft.com/office/drawing/2014/main" id="{B0E943A6-A0F1-49E0-B642-49C101733C0E}"/>
              </a:ext>
            </a:extLst>
          </p:cNvPr>
          <p:cNvSpPr txBox="1"/>
          <p:nvPr/>
        </p:nvSpPr>
        <p:spPr>
          <a:xfrm>
            <a:off x="1391153" y="0"/>
            <a:ext cx="4285747" cy="531390"/>
          </a:xfrm>
          <a:prstGeom prst="rect">
            <a:avLst/>
          </a:prstGeom>
          <a:solidFill>
            <a:schemeClr val="tx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743BCDB9-251F-47C6-AC81-94982547F584}"/>
              </a:ext>
            </a:extLst>
          </p:cNvPr>
          <p:cNvSpPr txBox="1"/>
          <p:nvPr/>
        </p:nvSpPr>
        <p:spPr>
          <a:xfrm flipH="1">
            <a:off x="1391153" y="95689"/>
            <a:ext cx="10800846" cy="646331"/>
          </a:xfrm>
          <a:prstGeom prst="rect">
            <a:avLst/>
          </a:prstGeom>
          <a:noFill/>
        </p:spPr>
        <p:txBody>
          <a:bodyPr wrap="square" rtlCol="0">
            <a:spAutoFit/>
          </a:bodyPr>
          <a:lstStyle/>
          <a:p>
            <a:pPr algn="ctr"/>
            <a:r>
              <a:rPr lang="en-US" b="1" dirty="0">
                <a:solidFill>
                  <a:srgbClr val="FF9933"/>
                </a:solidFill>
                <a:latin typeface="Cambria" panose="02040503050406030204" pitchFamily="18" charset="0"/>
                <a:ea typeface="Cambria" panose="02040503050406030204" pitchFamily="18" charset="0"/>
                <a:cs typeface="Times New Roman" panose="02020603050405020304" pitchFamily="18" charset="0"/>
              </a:rPr>
              <a:t>759 Million people in the world have no access to electricity, 75% of which is African population (World Bank, IRENA, UNDESA, WHO, 2019</a:t>
            </a:r>
            <a:r>
              <a:rPr lang="en-US" b="1" dirty="0">
                <a:solidFill>
                  <a:srgbClr val="FF9933"/>
                </a:solidFill>
                <a:latin typeface="Times New Roman" panose="02020603050405020304" pitchFamily="18" charset="0"/>
                <a:cs typeface="Times New Roman" panose="02020603050405020304" pitchFamily="18" charset="0"/>
              </a:rPr>
              <a:t>)</a:t>
            </a:r>
          </a:p>
        </p:txBody>
      </p:sp>
      <p:grpSp>
        <p:nvGrpSpPr>
          <p:cNvPr id="10" name="Group 9">
            <a:extLst>
              <a:ext uri="{FF2B5EF4-FFF2-40B4-BE49-F238E27FC236}">
                <a16:creationId xmlns:a16="http://schemas.microsoft.com/office/drawing/2014/main" id="{AB4AE1B1-1264-4D1E-934E-00852B7FB5FF}"/>
              </a:ext>
            </a:extLst>
          </p:cNvPr>
          <p:cNvGrpSpPr/>
          <p:nvPr/>
        </p:nvGrpSpPr>
        <p:grpSpPr>
          <a:xfrm>
            <a:off x="0" y="2658270"/>
            <a:ext cx="3857625" cy="1824016"/>
            <a:chOff x="242707" y="144828"/>
            <a:chExt cx="4672193" cy="2689673"/>
          </a:xfrm>
          <a:blipFill dpi="0" rotWithShape="1">
            <a:blip r:embed="rId5">
              <a:alphaModFix amt="70000"/>
              <a:extLst>
                <a:ext uri="{28A0092B-C50C-407E-A947-70E740481C1C}">
                  <a14:useLocalDpi xmlns:a14="http://schemas.microsoft.com/office/drawing/2010/main" val="0"/>
                </a:ext>
              </a:extLst>
            </a:blip>
            <a:srcRect/>
            <a:stretch>
              <a:fillRect/>
            </a:stretch>
          </a:blipFill>
          <a:scene3d>
            <a:camera prst="orthographicFront"/>
            <a:lightRig rig="flat" dir="t"/>
          </a:scene3d>
        </p:grpSpPr>
        <p:sp>
          <p:nvSpPr>
            <p:cNvPr id="14" name="Rectangle: Rounded Corners 13">
              <a:extLst>
                <a:ext uri="{FF2B5EF4-FFF2-40B4-BE49-F238E27FC236}">
                  <a16:creationId xmlns:a16="http://schemas.microsoft.com/office/drawing/2014/main" id="{0AD25F96-1088-427F-BF4D-77D109ACE755}"/>
                </a:ext>
              </a:extLst>
            </p:cNvPr>
            <p:cNvSpPr/>
            <p:nvPr/>
          </p:nvSpPr>
          <p:spPr>
            <a:xfrm>
              <a:off x="242707" y="144828"/>
              <a:ext cx="4672193" cy="2689673"/>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15" name="Rectangle: Rounded Corners 4">
              <a:extLst>
                <a:ext uri="{FF2B5EF4-FFF2-40B4-BE49-F238E27FC236}">
                  <a16:creationId xmlns:a16="http://schemas.microsoft.com/office/drawing/2014/main" id="{12F9DBE8-8B8F-4559-92AF-A9BC4505D45E}"/>
                </a:ext>
              </a:extLst>
            </p:cNvPr>
            <p:cNvSpPr txBox="1"/>
            <p:nvPr/>
          </p:nvSpPr>
          <p:spPr>
            <a:xfrm>
              <a:off x="374006" y="276127"/>
              <a:ext cx="4409595" cy="2427075"/>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30040" tIns="0" rIns="130040" bIns="0" numCol="1" spcCol="1270" anchor="ctr" anchorCtr="0">
              <a:noAutofit/>
            </a:bodyPr>
            <a:lstStyle/>
            <a:p>
              <a:pPr marL="0" lvl="0" indent="0" algn="ctr" defTabSz="889000">
                <a:lnSpc>
                  <a:spcPct val="90000"/>
                </a:lnSpc>
                <a:spcBef>
                  <a:spcPct val="0"/>
                </a:spcBef>
                <a:spcAft>
                  <a:spcPct val="35000"/>
                </a:spcAft>
                <a:buNone/>
              </a:pPr>
              <a:r>
                <a:rPr lang="en-US" sz="1200" b="1" kern="12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PROBLEM 1: ACCESS ISSUE</a:t>
              </a:r>
            </a:p>
            <a:p>
              <a:pPr marL="0" lvl="0" indent="0" algn="just" defTabSz="889000">
                <a:lnSpc>
                  <a:spcPct val="90000"/>
                </a:lnSpc>
                <a:spcBef>
                  <a:spcPct val="0"/>
                </a:spcBef>
                <a:spcAft>
                  <a:spcPct val="35000"/>
                </a:spcAft>
                <a:buNone/>
              </a:pPr>
              <a:r>
                <a:rPr lang="en-US" sz="1200" b="1" kern="12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80-90 % of the rural population in Zimbabwe have no access to electricity. Since its inception in 2002, the REA has only managed to electrify 5% of the rural households (World Bank, 2020). This makes the waiting period to access electricity long </a:t>
              </a:r>
              <a:endParaRPr lang="en-US" sz="1200" b="1" kern="1200" dirty="0">
                <a:ln w="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grpSp>
      <p:sp>
        <p:nvSpPr>
          <p:cNvPr id="17" name="Rectangle: Rounded Corners 16">
            <a:extLst>
              <a:ext uri="{FF2B5EF4-FFF2-40B4-BE49-F238E27FC236}">
                <a16:creationId xmlns:a16="http://schemas.microsoft.com/office/drawing/2014/main" id="{0279C9AD-6108-48F4-B36A-52AC6C7D584C}"/>
              </a:ext>
            </a:extLst>
          </p:cNvPr>
          <p:cNvSpPr/>
          <p:nvPr/>
        </p:nvSpPr>
        <p:spPr>
          <a:xfrm>
            <a:off x="3992201" y="2658269"/>
            <a:ext cx="4007241" cy="1824016"/>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a:lstStyle/>
          <a:p>
            <a:endParaRPr lang="en-US"/>
          </a:p>
        </p:txBody>
      </p:sp>
      <p:sp>
        <p:nvSpPr>
          <p:cNvPr id="19" name="Rectangle: Rounded Corners 4">
            <a:extLst>
              <a:ext uri="{FF2B5EF4-FFF2-40B4-BE49-F238E27FC236}">
                <a16:creationId xmlns:a16="http://schemas.microsoft.com/office/drawing/2014/main" id="{509CA5BD-2F60-4282-9319-354B847C4D28}"/>
              </a:ext>
            </a:extLst>
          </p:cNvPr>
          <p:cNvSpPr txBox="1"/>
          <p:nvPr/>
        </p:nvSpPr>
        <p:spPr>
          <a:xfrm>
            <a:off x="3966033" y="2639220"/>
            <a:ext cx="3981179" cy="1362636"/>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30040" tIns="0" rIns="130040" bIns="0" numCol="1" spcCol="1270" anchor="ctr" anchorCtr="0">
            <a:noAutofit/>
          </a:bodyPr>
          <a:lstStyle/>
          <a:p>
            <a:pPr marL="0" lvl="0" indent="0" algn="ctr" defTabSz="889000">
              <a:lnSpc>
                <a:spcPct val="90000"/>
              </a:lnSpc>
              <a:spcBef>
                <a:spcPct val="0"/>
              </a:spcBef>
              <a:spcAft>
                <a:spcPct val="35000"/>
              </a:spcAft>
              <a:buNone/>
            </a:pPr>
            <a:r>
              <a:rPr lang="en-US" sz="1200" b="1" kern="12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PROBLEM 2: COST ISSUE</a:t>
            </a:r>
          </a:p>
          <a:p>
            <a:pPr marL="0" lvl="0" indent="0" algn="just" defTabSz="889000">
              <a:lnSpc>
                <a:spcPct val="90000"/>
              </a:lnSpc>
              <a:spcBef>
                <a:spcPct val="0"/>
              </a:spcBef>
              <a:spcAft>
                <a:spcPct val="35000"/>
              </a:spcAft>
              <a:buNone/>
            </a:pPr>
            <a:r>
              <a:rPr lang="en-US" sz="1200" b="1" kern="1200" dirty="0">
                <a:solidFill>
                  <a:schemeClr val="tx1"/>
                </a:solidFill>
                <a:latin typeface="Cambria" panose="02040503050406030204" pitchFamily="18" charset="0"/>
                <a:ea typeface="Cambria" panose="02040503050406030204" pitchFamily="18" charset="0"/>
                <a:cs typeface="Times New Roman" panose="02020603050405020304" pitchFamily="18" charset="0"/>
              </a:rPr>
              <a:t>Access to electricity in rural areas is extremely low due to the prohibitive costs of extending national electricity grids</a:t>
            </a:r>
            <a:r>
              <a:rPr lang="en-US" sz="1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a:t>
            </a:r>
            <a:r>
              <a:rPr lang="en-US" sz="1200" b="1" i="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vis-à-vis disposable income of rural folks (UNEP, 2019). </a:t>
            </a:r>
            <a:endParaRPr lang="en-US" sz="1200" b="1" kern="12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50AA2EAE-105F-401F-BDE6-2899E108BB1A}"/>
              </a:ext>
            </a:extLst>
          </p:cNvPr>
          <p:cNvSpPr/>
          <p:nvPr/>
        </p:nvSpPr>
        <p:spPr>
          <a:xfrm>
            <a:off x="8184758" y="2664108"/>
            <a:ext cx="4007241" cy="1818177"/>
          </a:xfrm>
          <a:prstGeom prst="roundRect">
            <a:avLst/>
          </a:prstGeom>
          <a:blipFill dpi="0" rotWithShape="1">
            <a:blip r:embed="rId7">
              <a:alphaModFix amt="70000"/>
              <a:extLst>
                <a:ext uri="{28A0092B-C50C-407E-A947-70E740481C1C}">
                  <a14:useLocalDpi xmlns:a14="http://schemas.microsoft.com/office/drawing/2010/main" val="0"/>
                </a:ext>
              </a:extLst>
            </a:blip>
            <a:srcRect/>
            <a:stretch>
              <a:fillRect/>
            </a:stretch>
          </a:blip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55E66D4D-F27E-438A-B79C-BF290370F4DF}"/>
              </a:ext>
            </a:extLst>
          </p:cNvPr>
          <p:cNvSpPr txBox="1"/>
          <p:nvPr/>
        </p:nvSpPr>
        <p:spPr>
          <a:xfrm>
            <a:off x="8195882" y="2706618"/>
            <a:ext cx="4007241" cy="1615827"/>
          </a:xfrm>
          <a:prstGeom prst="rect">
            <a:avLst/>
          </a:prstGeom>
          <a:noFill/>
        </p:spPr>
        <p:txBody>
          <a:bodyPr wrap="square" rtlCol="0">
            <a:spAutoFit/>
          </a:bodyPr>
          <a:lstStyle/>
          <a:p>
            <a:pPr algn="ctr"/>
            <a:r>
              <a:rPr lang="en-US" sz="11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PROBLEM 3: CLIMATE CHANGE ISSUES</a:t>
            </a:r>
            <a:endParaRPr lang="en-US" sz="1100" b="1"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algn="just"/>
            <a:r>
              <a:rPr lang="en-US" sz="11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Unsustainable fuelwood use patterns in rural Zimbabwe are driving deforestation which poses an environmental hazard (Global Warming) in the long run. Rural communities in Zimbabwe meet 94% of their cooking energy requirements by using traditional fuels, mainly fuelwood which translate to 330,000 hectares of forests destroyed per annum (The Forestry Commission of Zimbabwe, 2020)</a:t>
            </a:r>
          </a:p>
        </p:txBody>
      </p:sp>
      <p:grpSp>
        <p:nvGrpSpPr>
          <p:cNvPr id="23" name="Group 22">
            <a:extLst>
              <a:ext uri="{FF2B5EF4-FFF2-40B4-BE49-F238E27FC236}">
                <a16:creationId xmlns:a16="http://schemas.microsoft.com/office/drawing/2014/main" id="{A1840B82-A7FF-47A1-8E4E-6B53E951BA3C}"/>
              </a:ext>
            </a:extLst>
          </p:cNvPr>
          <p:cNvGrpSpPr/>
          <p:nvPr/>
        </p:nvGrpSpPr>
        <p:grpSpPr>
          <a:xfrm>
            <a:off x="0" y="4690888"/>
            <a:ext cx="3857625" cy="2167112"/>
            <a:chOff x="242707" y="144828"/>
            <a:chExt cx="4672193" cy="2689673"/>
          </a:xfrm>
          <a:blipFill dpi="0" rotWithShape="1">
            <a:blip r:embed="rId8">
              <a:alphaModFix amt="50000"/>
              <a:extLst>
                <a:ext uri="{28A0092B-C50C-407E-A947-70E740481C1C}">
                  <a14:useLocalDpi xmlns:a14="http://schemas.microsoft.com/office/drawing/2010/main" val="0"/>
                </a:ext>
              </a:extLst>
            </a:blip>
            <a:srcRect/>
            <a:stretch>
              <a:fillRect/>
            </a:stretch>
          </a:blipFill>
          <a:scene3d>
            <a:camera prst="orthographicFront"/>
            <a:lightRig rig="flat" dir="t"/>
          </a:scene3d>
        </p:grpSpPr>
        <p:sp>
          <p:nvSpPr>
            <p:cNvPr id="24" name="Rectangle: Rounded Corners 23">
              <a:extLst>
                <a:ext uri="{FF2B5EF4-FFF2-40B4-BE49-F238E27FC236}">
                  <a16:creationId xmlns:a16="http://schemas.microsoft.com/office/drawing/2014/main" id="{F33A0EEE-0B0B-45E7-9AFD-13993082D544}"/>
                </a:ext>
              </a:extLst>
            </p:cNvPr>
            <p:cNvSpPr/>
            <p:nvPr/>
          </p:nvSpPr>
          <p:spPr>
            <a:xfrm>
              <a:off x="242707" y="144828"/>
              <a:ext cx="4672193" cy="2689673"/>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25" name="Rectangle: Rounded Corners 4">
              <a:extLst>
                <a:ext uri="{FF2B5EF4-FFF2-40B4-BE49-F238E27FC236}">
                  <a16:creationId xmlns:a16="http://schemas.microsoft.com/office/drawing/2014/main" id="{5E294770-937C-410A-95FC-E138212728ED}"/>
                </a:ext>
              </a:extLst>
            </p:cNvPr>
            <p:cNvSpPr txBox="1"/>
            <p:nvPr/>
          </p:nvSpPr>
          <p:spPr>
            <a:xfrm>
              <a:off x="435905" y="596207"/>
              <a:ext cx="4248821" cy="197939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30040" tIns="0" rIns="130040" bIns="0" numCol="1" spcCol="1270" anchor="ctr" anchorCtr="0">
              <a:noAutofit/>
            </a:bodyPr>
            <a:lstStyle/>
            <a:p>
              <a:pPr marL="0" lvl="0" indent="0" algn="ctr" defTabSz="889000">
                <a:lnSpc>
                  <a:spcPct val="90000"/>
                </a:lnSpc>
                <a:spcBef>
                  <a:spcPct val="0"/>
                </a:spcBef>
                <a:spcAft>
                  <a:spcPct val="35000"/>
                </a:spcAft>
                <a:buNone/>
              </a:pPr>
              <a:r>
                <a:rPr lang="en-US" sz="1200" b="1" kern="1200"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PROBLEM 4: </a:t>
              </a:r>
              <a:r>
                <a:rPr lang="en-US" sz="1200" b="1" dirty="0">
                  <a:ln w="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POVERTY</a:t>
              </a:r>
            </a:p>
            <a:p>
              <a:pPr marL="0" lvl="0" indent="0" algn="just" defTabSz="889000">
                <a:lnSpc>
                  <a:spcPct val="90000"/>
                </a:lnSpc>
                <a:spcBef>
                  <a:spcPct val="0"/>
                </a:spcBef>
                <a:spcAft>
                  <a:spcPct val="35000"/>
                </a:spcAft>
                <a:buNone/>
              </a:pPr>
              <a:r>
                <a:rPr lang="en-US" sz="1200" b="1" dirty="0">
                  <a:ln w="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Rural households rely on farm business for survival, thus the lack of access to electricity hinders socio-economic activities such as irrigation, processing and manufacturing, and other value addition agricultural activities carried out in rural areas. This negatively affects the quality of people’s life.  According to the World Bank, 2021, 49% of Zimbabwe’s population lives in extreme poverty of which 90% is the rural population</a:t>
              </a:r>
            </a:p>
            <a:p>
              <a:pPr marL="0" lvl="0" indent="0" algn="ctr" defTabSz="889000">
                <a:lnSpc>
                  <a:spcPct val="90000"/>
                </a:lnSpc>
                <a:spcBef>
                  <a:spcPct val="0"/>
                </a:spcBef>
                <a:spcAft>
                  <a:spcPct val="35000"/>
                </a:spcAft>
                <a:buNone/>
              </a:pPr>
              <a:endParaRPr lang="en-US" sz="1200" b="1" kern="12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27CE6719-81FF-4D97-8910-77FB7D1969C2}"/>
              </a:ext>
            </a:extLst>
          </p:cNvPr>
          <p:cNvGrpSpPr/>
          <p:nvPr/>
        </p:nvGrpSpPr>
        <p:grpSpPr>
          <a:xfrm>
            <a:off x="4067008" y="4690888"/>
            <a:ext cx="3857625" cy="2167112"/>
            <a:chOff x="242707" y="144828"/>
            <a:chExt cx="4672193" cy="2689673"/>
          </a:xfrm>
          <a:blipFill dpi="0" rotWithShape="1">
            <a:blip r:embed="rId9">
              <a:alphaModFix amt="70000"/>
              <a:extLst>
                <a:ext uri="{28A0092B-C50C-407E-A947-70E740481C1C}">
                  <a14:useLocalDpi xmlns:a14="http://schemas.microsoft.com/office/drawing/2010/main" val="0"/>
                </a:ext>
              </a:extLst>
            </a:blip>
            <a:srcRect/>
            <a:stretch>
              <a:fillRect/>
            </a:stretch>
          </a:blipFill>
          <a:scene3d>
            <a:camera prst="orthographicFront"/>
            <a:lightRig rig="flat" dir="t"/>
          </a:scene3d>
        </p:grpSpPr>
        <p:sp>
          <p:nvSpPr>
            <p:cNvPr id="27" name="Rectangle: Rounded Corners 26">
              <a:extLst>
                <a:ext uri="{FF2B5EF4-FFF2-40B4-BE49-F238E27FC236}">
                  <a16:creationId xmlns:a16="http://schemas.microsoft.com/office/drawing/2014/main" id="{4A7B84EB-FA19-4BE1-8065-DFB7C251E181}"/>
                </a:ext>
              </a:extLst>
            </p:cNvPr>
            <p:cNvSpPr/>
            <p:nvPr/>
          </p:nvSpPr>
          <p:spPr>
            <a:xfrm>
              <a:off x="242707" y="144828"/>
              <a:ext cx="4672193" cy="2689673"/>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28" name="Rectangle: Rounded Corners 4">
              <a:extLst>
                <a:ext uri="{FF2B5EF4-FFF2-40B4-BE49-F238E27FC236}">
                  <a16:creationId xmlns:a16="http://schemas.microsoft.com/office/drawing/2014/main" id="{3863494E-3B87-4581-A263-883C019B2015}"/>
                </a:ext>
              </a:extLst>
            </p:cNvPr>
            <p:cNvSpPr txBox="1"/>
            <p:nvPr/>
          </p:nvSpPr>
          <p:spPr>
            <a:xfrm>
              <a:off x="462097" y="276125"/>
              <a:ext cx="4337642" cy="229947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30040" tIns="0" rIns="130040" bIns="0" numCol="1" spcCol="1270" anchor="ctr" anchorCtr="0">
              <a:noAutofit/>
            </a:bodyPr>
            <a:lstStyle/>
            <a:p>
              <a:pPr marL="0" lvl="0" indent="0" algn="ctr" defTabSz="889000">
                <a:lnSpc>
                  <a:spcPct val="90000"/>
                </a:lnSpc>
                <a:spcBef>
                  <a:spcPct val="0"/>
                </a:spcBef>
                <a:spcAft>
                  <a:spcPct val="35000"/>
                </a:spcAft>
                <a:buNone/>
              </a:pPr>
              <a:r>
                <a:rPr lang="en-US" sz="1100" b="1" kern="12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PROBLEM 5: ACCESS TO REMOTE LEARNING/TECHNOLOGY</a:t>
              </a:r>
            </a:p>
            <a:p>
              <a:pPr marL="0" lvl="0" indent="0" algn="just" defTabSz="889000">
                <a:lnSpc>
                  <a:spcPct val="90000"/>
                </a:lnSpc>
                <a:spcBef>
                  <a:spcPct val="0"/>
                </a:spcBef>
                <a:spcAft>
                  <a:spcPct val="35000"/>
                </a:spcAft>
                <a:buNone/>
              </a:pPr>
              <a:r>
                <a:rPr lang="en-US" sz="11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The effects of lack of access to electricity on education was more evident recently when schools were closed amid lockdown measures due to Covid.</a:t>
              </a:r>
              <a:r>
                <a:rPr lang="en-US" sz="1100" b="1" dirty="0">
                  <a:solidFill>
                    <a:schemeClr val="bg1"/>
                  </a:solidFill>
                  <a:latin typeface="Cambria" panose="02040503050406030204" pitchFamily="18" charset="0"/>
                  <a:ea typeface="Cambria" panose="02040503050406030204" pitchFamily="18" charset="0"/>
                </a:rPr>
                <a:t> Access to remote learning was limited in rural areas, especially for poor households. Only 9 percent of school-going children in rural areas were reported as having used mobile applications for learning during pandemic-related school closures, compared with 40 percent for urban children (UNICEF, 2021). </a:t>
              </a:r>
              <a:endParaRPr lang="en-US" sz="1100"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BED0C64E-9EA5-45FD-9A8F-08843FA573FF}"/>
              </a:ext>
            </a:extLst>
          </p:cNvPr>
          <p:cNvGrpSpPr/>
          <p:nvPr/>
        </p:nvGrpSpPr>
        <p:grpSpPr>
          <a:xfrm>
            <a:off x="8184758" y="4690888"/>
            <a:ext cx="4018365" cy="2167112"/>
            <a:chOff x="242707" y="144828"/>
            <a:chExt cx="4672193" cy="2689673"/>
          </a:xfrm>
          <a:blipFill dpi="0" rotWithShape="1">
            <a:blip r:embed="rId10">
              <a:alphaModFix amt="70000"/>
              <a:extLst>
                <a:ext uri="{28A0092B-C50C-407E-A947-70E740481C1C}">
                  <a14:useLocalDpi xmlns:a14="http://schemas.microsoft.com/office/drawing/2010/main" val="0"/>
                </a:ext>
              </a:extLst>
            </a:blip>
            <a:srcRect/>
            <a:stretch>
              <a:fillRect/>
            </a:stretch>
          </a:blipFill>
          <a:scene3d>
            <a:camera prst="orthographicFront"/>
            <a:lightRig rig="flat" dir="t"/>
          </a:scene3d>
        </p:grpSpPr>
        <p:sp>
          <p:nvSpPr>
            <p:cNvPr id="30" name="Rectangle: Rounded Corners 29">
              <a:extLst>
                <a:ext uri="{FF2B5EF4-FFF2-40B4-BE49-F238E27FC236}">
                  <a16:creationId xmlns:a16="http://schemas.microsoft.com/office/drawing/2014/main" id="{6B278018-87D3-4D02-8963-184C6C25771E}"/>
                </a:ext>
              </a:extLst>
            </p:cNvPr>
            <p:cNvSpPr/>
            <p:nvPr/>
          </p:nvSpPr>
          <p:spPr>
            <a:xfrm>
              <a:off x="242707" y="144828"/>
              <a:ext cx="4672193" cy="2689673"/>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31" name="Rectangle: Rounded Corners 4">
              <a:extLst>
                <a:ext uri="{FF2B5EF4-FFF2-40B4-BE49-F238E27FC236}">
                  <a16:creationId xmlns:a16="http://schemas.microsoft.com/office/drawing/2014/main" id="{273426C2-D188-4AC4-B850-891A879DA2FF}"/>
                </a:ext>
              </a:extLst>
            </p:cNvPr>
            <p:cNvSpPr txBox="1"/>
            <p:nvPr/>
          </p:nvSpPr>
          <p:spPr>
            <a:xfrm>
              <a:off x="374005" y="276125"/>
              <a:ext cx="4409595" cy="2427075"/>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30040" tIns="0" rIns="130040" bIns="0" numCol="1" spcCol="1270" anchor="ctr" anchorCtr="0">
              <a:noAutofit/>
            </a:bodyPr>
            <a:lstStyle/>
            <a:p>
              <a:pPr marL="0" lvl="0" indent="0" algn="ctr" defTabSz="889000">
                <a:lnSpc>
                  <a:spcPct val="90000"/>
                </a:lnSpc>
                <a:spcBef>
                  <a:spcPct val="0"/>
                </a:spcBef>
                <a:spcAft>
                  <a:spcPct val="35000"/>
                </a:spcAft>
                <a:buNone/>
              </a:pPr>
              <a:r>
                <a:rPr lang="en-US" sz="1200" b="1" kern="12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PROBLEM 6: HEALTH ISSUES</a:t>
              </a:r>
            </a:p>
            <a:p>
              <a:pPr marL="0" lvl="0" indent="0" algn="just" defTabSz="889000">
                <a:lnSpc>
                  <a:spcPct val="90000"/>
                </a:lnSpc>
                <a:spcBef>
                  <a:spcPct val="0"/>
                </a:spcBef>
                <a:spcAft>
                  <a:spcPct val="35000"/>
                </a:spcAft>
                <a:buNone/>
              </a:pPr>
              <a:r>
                <a:rPr lang="en-US" sz="1200" b="1" dirty="0">
                  <a:ln w="0"/>
                  <a:solidFill>
                    <a:schemeClr val="bg1"/>
                  </a:solidFill>
                  <a:latin typeface="Cambria" panose="02040503050406030204" pitchFamily="18" charset="0"/>
                  <a:ea typeface="Cambria" panose="02040503050406030204" pitchFamily="18" charset="0"/>
                  <a:cs typeface="Times New Roman" panose="02020603050405020304" pitchFamily="18" charset="0"/>
                </a:rPr>
                <a:t>Kerosene lighting lamps are widely used in rural Zimbabwe, yet they are</a:t>
              </a:r>
              <a:r>
                <a:rPr lang="en-US" sz="1200" b="1" i="0" dirty="0">
                  <a:solidFill>
                    <a:schemeClr val="bg1"/>
                  </a:solidFill>
                  <a:latin typeface="Cambria" panose="02040503050406030204" pitchFamily="18" charset="0"/>
                  <a:ea typeface="Cambria" panose="02040503050406030204" pitchFamily="18" charset="0"/>
                </a:rPr>
                <a:t> extremely inefficient, dangerous and expensive, and it has extensive health and environmental drawbacks (</a:t>
              </a:r>
              <a:r>
                <a:rPr lang="en-US" sz="1200" b="1" i="0" dirty="0" err="1">
                  <a:solidFill>
                    <a:schemeClr val="bg1"/>
                  </a:solidFill>
                  <a:latin typeface="Cambria" panose="02040503050406030204" pitchFamily="18" charset="0"/>
                  <a:ea typeface="Cambria" panose="02040503050406030204" pitchFamily="18" charset="0"/>
                </a:rPr>
                <a:t>Melik</a:t>
              </a:r>
              <a:r>
                <a:rPr lang="en-US" sz="1200" b="1" i="0" dirty="0">
                  <a:solidFill>
                    <a:schemeClr val="bg1"/>
                  </a:solidFill>
                  <a:latin typeface="Cambria" panose="02040503050406030204" pitchFamily="18" charset="0"/>
                  <a:ea typeface="Cambria" panose="02040503050406030204" pitchFamily="18" charset="0"/>
                </a:rPr>
                <a:t>, 2012). The World Bank estimates that breathing kerosene fumes is the equivalent of smoking two packets of cigarettes a day and two-thirds of adult females with lung cancer in developing nations are non-smokers</a:t>
              </a:r>
              <a:endParaRPr lang="en-US" sz="1200" b="1" kern="1200" dirty="0">
                <a:ln w="0"/>
                <a:solidFill>
                  <a:schemeClr val="bg1"/>
                </a:solidFill>
                <a:latin typeface="Cambria" panose="02040503050406030204" pitchFamily="18" charset="0"/>
                <a:ea typeface="Cambria" panose="02040503050406030204" pitchFamily="18" charset="0"/>
                <a:cs typeface="Times New Roman" panose="02020603050405020304" pitchFamily="18" charset="0"/>
              </a:endParaRPr>
            </a:p>
          </p:txBody>
        </p:sp>
      </p:grpSp>
    </p:spTree>
    <p:extLst>
      <p:ext uri="{BB962C8B-B14F-4D97-AF65-F5344CB8AC3E}">
        <p14:creationId xmlns:p14="http://schemas.microsoft.com/office/powerpoint/2010/main" val="3560497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1" name="Rectangle 11">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26159C7-FC57-4F2E-A304-403D6A3E3EAA}"/>
              </a:ext>
            </a:extLst>
          </p:cNvPr>
          <p:cNvSpPr>
            <a:spLocks noGrp="1"/>
          </p:cNvSpPr>
          <p:nvPr>
            <p:ph type="subTitle" idx="1"/>
          </p:nvPr>
        </p:nvSpPr>
        <p:spPr>
          <a:xfrm>
            <a:off x="1376313" y="1554480"/>
            <a:ext cx="9426806" cy="719122"/>
          </a:xfrm>
        </p:spPr>
        <p:txBody>
          <a:bodyPr>
            <a:normAutofit/>
          </a:bodyPr>
          <a:lstStyle/>
          <a:p>
            <a:r>
              <a:rPr lang="en-US" dirty="0">
                <a:solidFill>
                  <a:srgbClr val="E7E6E6"/>
                </a:solidFill>
                <a:latin typeface="Cambria "/>
              </a:rPr>
              <a:t>STAKEHOLDER ANALYSIS</a:t>
            </a:r>
          </a:p>
          <a:p>
            <a:endParaRPr lang="en-US" dirty="0">
              <a:solidFill>
                <a:srgbClr val="E7E6E6"/>
              </a:solidFill>
              <a:latin typeface="Cambria "/>
            </a:endParaRPr>
          </a:p>
        </p:txBody>
      </p:sp>
      <p:graphicFrame>
        <p:nvGraphicFramePr>
          <p:cNvPr id="7" name="Table 4">
            <a:extLst>
              <a:ext uri="{FF2B5EF4-FFF2-40B4-BE49-F238E27FC236}">
                <a16:creationId xmlns:a16="http://schemas.microsoft.com/office/drawing/2014/main" id="{7A770CCF-10ED-42B7-AF10-EFB249C6ED5D}"/>
              </a:ext>
            </a:extLst>
          </p:cNvPr>
          <p:cNvGraphicFramePr>
            <a:graphicFrameLocks noGrp="1"/>
          </p:cNvGraphicFramePr>
          <p:nvPr>
            <p:extLst>
              <p:ext uri="{D42A27DB-BD31-4B8C-83A1-F6EECF244321}">
                <p14:modId xmlns:p14="http://schemas.microsoft.com/office/powerpoint/2010/main" val="3969937781"/>
              </p:ext>
            </p:extLst>
          </p:nvPr>
        </p:nvGraphicFramePr>
        <p:xfrm>
          <a:off x="95251" y="2698199"/>
          <a:ext cx="12011026" cy="4094279"/>
        </p:xfrm>
        <a:graphic>
          <a:graphicData uri="http://schemas.openxmlformats.org/drawingml/2006/table">
            <a:tbl>
              <a:tblPr firstRow="1" bandRow="1">
                <a:tableStyleId>{5940675A-B579-460E-94D1-54222C63F5DA}</a:tableStyleId>
              </a:tblPr>
              <a:tblGrid>
                <a:gridCol w="1414066">
                  <a:extLst>
                    <a:ext uri="{9D8B030D-6E8A-4147-A177-3AD203B41FA5}">
                      <a16:colId xmlns:a16="http://schemas.microsoft.com/office/drawing/2014/main" val="487046179"/>
                    </a:ext>
                  </a:extLst>
                </a:gridCol>
                <a:gridCol w="2322747">
                  <a:extLst>
                    <a:ext uri="{9D8B030D-6E8A-4147-A177-3AD203B41FA5}">
                      <a16:colId xmlns:a16="http://schemas.microsoft.com/office/drawing/2014/main" val="2352535324"/>
                    </a:ext>
                  </a:extLst>
                </a:gridCol>
                <a:gridCol w="2621705">
                  <a:extLst>
                    <a:ext uri="{9D8B030D-6E8A-4147-A177-3AD203B41FA5}">
                      <a16:colId xmlns:a16="http://schemas.microsoft.com/office/drawing/2014/main" val="401403516"/>
                    </a:ext>
                  </a:extLst>
                </a:gridCol>
                <a:gridCol w="3789453">
                  <a:extLst>
                    <a:ext uri="{9D8B030D-6E8A-4147-A177-3AD203B41FA5}">
                      <a16:colId xmlns:a16="http://schemas.microsoft.com/office/drawing/2014/main" val="1615312943"/>
                    </a:ext>
                  </a:extLst>
                </a:gridCol>
                <a:gridCol w="1863055">
                  <a:extLst>
                    <a:ext uri="{9D8B030D-6E8A-4147-A177-3AD203B41FA5}">
                      <a16:colId xmlns:a16="http://schemas.microsoft.com/office/drawing/2014/main" val="1194384196"/>
                    </a:ext>
                  </a:extLst>
                </a:gridCol>
              </a:tblGrid>
              <a:tr h="770336">
                <a:tc>
                  <a:txBody>
                    <a:bodyPr/>
                    <a:lstStyle/>
                    <a:p>
                      <a:r>
                        <a:rPr lang="en-US" sz="1200" b="1" dirty="0">
                          <a:latin typeface="Cambria "/>
                        </a:rPr>
                        <a:t>Rural Households</a:t>
                      </a:r>
                    </a:p>
                  </a:txBody>
                  <a:tcPr marL="68543" marR="68543" marT="34272" marB="34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Cambria "/>
                        </a:rPr>
                        <a:t>Zimbabwe Electricity Supply Authority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Cambria "/>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Cambria "/>
                        </a:rPr>
                        <a:t>(ZESA)</a:t>
                      </a:r>
                    </a:p>
                  </a:txBody>
                  <a:tcPr marL="68543" marR="68543" marT="34272" marB="34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latin typeface="Cambria "/>
                        </a:rPr>
                        <a:t>Rural Electrification Agency</a:t>
                      </a:r>
                    </a:p>
                    <a:p>
                      <a:pPr algn="ctr"/>
                      <a:r>
                        <a:rPr lang="en-US" sz="1200" b="1">
                          <a:latin typeface="Cambria "/>
                        </a:rPr>
                        <a:t> (REA)</a:t>
                      </a:r>
                    </a:p>
                  </a:txBody>
                  <a:tcPr marL="68543" marR="68543" marT="34272" marB="34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Cambria "/>
                          <a:ea typeface="+mn-ea"/>
                          <a:cs typeface="+mn-cs"/>
                        </a:rPr>
                        <a:t>Ministry of Environment, Climate Change, Tourism and Hospitality Industry</a:t>
                      </a:r>
                    </a:p>
                    <a:p>
                      <a:endParaRPr lang="en-US" sz="1200" b="1">
                        <a:latin typeface="Cambria "/>
                      </a:endParaRPr>
                    </a:p>
                  </a:txBody>
                  <a:tcPr marL="68543" marR="68543" marT="34272" marB="34272"/>
                </a:tc>
                <a:tc>
                  <a:txBody>
                    <a:bodyPr/>
                    <a:lstStyle/>
                    <a:p>
                      <a:pPr algn="ctr"/>
                      <a:r>
                        <a:rPr lang="en-US" sz="1200" b="1">
                          <a:latin typeface="Cambria "/>
                        </a:rPr>
                        <a:t>Potential Funders</a:t>
                      </a:r>
                    </a:p>
                    <a:p>
                      <a:pPr algn="ctr"/>
                      <a:endParaRPr lang="en-US" sz="1200" b="1">
                        <a:latin typeface="Cambria "/>
                      </a:endParaRPr>
                    </a:p>
                    <a:p>
                      <a:pPr algn="ctr"/>
                      <a:r>
                        <a:rPr lang="en-US" sz="1200" b="1">
                          <a:latin typeface="Cambria "/>
                        </a:rPr>
                        <a:t>Potential Partner Service Providers</a:t>
                      </a:r>
                    </a:p>
                  </a:txBody>
                  <a:tcPr marL="68543" marR="68543" marT="34272" marB="34272"/>
                </a:tc>
                <a:extLst>
                  <a:ext uri="{0D108BD9-81ED-4DB2-BD59-A6C34878D82A}">
                    <a16:rowId xmlns:a16="http://schemas.microsoft.com/office/drawing/2014/main" val="3892104246"/>
                  </a:ext>
                </a:extLst>
              </a:tr>
              <a:tr h="3294215">
                <a:tc>
                  <a:txBody>
                    <a:bodyPr/>
                    <a:lstStyle/>
                    <a:p>
                      <a:endParaRPr lang="en-US" sz="1000" dirty="0">
                        <a:latin typeface="Cambria "/>
                      </a:endParaRPr>
                    </a:p>
                    <a:p>
                      <a:pPr marL="171450" indent="-171450">
                        <a:buFont typeface="Wingdings" panose="05000000000000000000" pitchFamily="2" charset="2"/>
                        <a:buChar char="Ø"/>
                      </a:pPr>
                      <a:r>
                        <a:rPr lang="en-US" sz="1000" dirty="0">
                          <a:latin typeface="Cambria "/>
                        </a:rPr>
                        <a:t>This is the target population, which forms 67% of the 14.86 million people in Zimbabwe</a:t>
                      </a:r>
                    </a:p>
                    <a:p>
                      <a:pPr marL="0" indent="0">
                        <a:buFont typeface="Wingdings" panose="05000000000000000000" pitchFamily="2" charset="2"/>
                        <a:buNone/>
                      </a:pPr>
                      <a:endParaRPr lang="en-US" sz="1000" dirty="0">
                        <a:latin typeface="Cambria "/>
                      </a:endParaRPr>
                    </a:p>
                    <a:p>
                      <a:pPr marL="171450" indent="-171450">
                        <a:buFont typeface="Wingdings" panose="05000000000000000000" pitchFamily="2" charset="2"/>
                        <a:buChar char="Ø"/>
                      </a:pPr>
                      <a:r>
                        <a:rPr lang="en-US" sz="1000" b="0" dirty="0">
                          <a:ln w="0"/>
                          <a:solidFill>
                            <a:schemeClr val="tx1"/>
                          </a:solidFill>
                          <a:latin typeface="Cambria" panose="02040503050406030204" pitchFamily="18" charset="0"/>
                          <a:ea typeface="Cambria" panose="02040503050406030204" pitchFamily="18" charset="0"/>
                          <a:cs typeface="Times New Roman" panose="02020603050405020304" pitchFamily="18" charset="0"/>
                        </a:rPr>
                        <a:t>Rural households rely on farm business for survival</a:t>
                      </a:r>
                      <a:br>
                        <a:rPr lang="en-US" sz="1000" b="0" dirty="0">
                          <a:ln w="0"/>
                          <a:solidFill>
                            <a:schemeClr val="tx1"/>
                          </a:solidFill>
                          <a:latin typeface="Cambria" panose="02040503050406030204" pitchFamily="18" charset="0"/>
                          <a:ea typeface="Cambria" panose="02040503050406030204" pitchFamily="18" charset="0"/>
                          <a:cs typeface="Times New Roman" panose="02020603050405020304" pitchFamily="18" charset="0"/>
                        </a:rPr>
                      </a:br>
                      <a:endParaRPr lang="en-US" sz="1000" b="0" dirty="0">
                        <a:ln w="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marL="171450" indent="-171450">
                        <a:buFont typeface="Wingdings" panose="05000000000000000000" pitchFamily="2" charset="2"/>
                        <a:buChar char="Ø"/>
                      </a:pPr>
                      <a:r>
                        <a:rPr lang="en-US" sz="1000" b="0" dirty="0">
                          <a:ln w="0"/>
                          <a:solidFill>
                            <a:schemeClr val="tx1"/>
                          </a:solidFill>
                          <a:latin typeface="Cambria" panose="02040503050406030204" pitchFamily="18" charset="0"/>
                          <a:ea typeface="Cambria" panose="02040503050406030204" pitchFamily="18" charset="0"/>
                          <a:cs typeface="Times New Roman" panose="02020603050405020304" pitchFamily="18" charset="0"/>
                        </a:rPr>
                        <a:t>Firewood, Kerosene, Candles are the main sources of energy and lighting</a:t>
                      </a:r>
                      <a:endParaRPr lang="en-US" sz="1000" b="0" dirty="0">
                        <a:latin typeface="Cambria" panose="02040503050406030204" pitchFamily="18" charset="0"/>
                        <a:ea typeface="Cambria" panose="02040503050406030204" pitchFamily="18" charset="0"/>
                      </a:endParaRPr>
                    </a:p>
                    <a:p>
                      <a:endParaRPr lang="en-US" sz="1000" dirty="0">
                        <a:latin typeface="Cambria "/>
                      </a:endParaRPr>
                    </a:p>
                    <a:p>
                      <a:r>
                        <a:rPr lang="en-US" sz="1000" dirty="0">
                          <a:latin typeface="Cambria "/>
                        </a:rPr>
                        <a:t>Source: UN, 2021</a:t>
                      </a:r>
                    </a:p>
                  </a:txBody>
                  <a:tcPr marL="68543" marR="68543" marT="34272" marB="34272"/>
                </a:tc>
                <a:tc>
                  <a:txBody>
                    <a:bodyPr/>
                    <a:lstStyle/>
                    <a:p>
                      <a:pPr marL="171450" indent="-171450">
                        <a:buFont typeface="Wingdings" panose="05000000000000000000" pitchFamily="2" charset="2"/>
                        <a:buChar char="Ø"/>
                      </a:pPr>
                      <a:r>
                        <a:rPr lang="en-US" sz="1000" dirty="0">
                          <a:latin typeface="Cambria "/>
                        </a:rPr>
                        <a:t>ZESA which</a:t>
                      </a:r>
                      <a:r>
                        <a:rPr lang="en-US" sz="1800" b="0" i="0" kern="1200" dirty="0">
                          <a:solidFill>
                            <a:schemeClr val="tx1"/>
                          </a:solidFill>
                          <a:effectLst/>
                          <a:latin typeface="+mn-lt"/>
                          <a:ea typeface="+mn-ea"/>
                          <a:cs typeface="+mn-cs"/>
                        </a:rPr>
                        <a:t>, </a:t>
                      </a:r>
                      <a:r>
                        <a:rPr lang="en-US" sz="1200" b="0" i="0" kern="1200" dirty="0">
                          <a:solidFill>
                            <a:schemeClr val="tx1"/>
                          </a:solidFill>
                          <a:effectLst/>
                          <a:latin typeface="Cambria" panose="02040503050406030204" pitchFamily="18" charset="0"/>
                          <a:ea typeface="Cambria" panose="02040503050406030204" pitchFamily="18" charset="0"/>
                          <a:cs typeface="+mn-cs"/>
                        </a:rPr>
                        <a:t>through its subsidiaries Zimbabwe Power Company (ZPC), and the Zimbabwe Electricity Transmission and Distribution Company (ZETDC), generate, import and distribute all electrical energy in the country.</a:t>
                      </a:r>
                    </a:p>
                    <a:p>
                      <a:pPr marL="0" indent="0">
                        <a:buFont typeface="Wingdings" panose="05000000000000000000" pitchFamily="2" charset="2"/>
                        <a:buNone/>
                      </a:pPr>
                      <a:endParaRPr lang="en-US" sz="1200" b="0" i="0" kern="1200" dirty="0">
                        <a:solidFill>
                          <a:schemeClr val="tx1"/>
                        </a:solidFill>
                        <a:effectLst/>
                        <a:latin typeface="Cambria" panose="02040503050406030204" pitchFamily="18" charset="0"/>
                        <a:ea typeface="Cambria" panose="02040503050406030204" pitchFamily="18" charset="0"/>
                        <a:cs typeface="+mn-cs"/>
                      </a:endParaRPr>
                    </a:p>
                    <a:p>
                      <a:pPr marL="171450" indent="-171450">
                        <a:buFont typeface="Wingdings" panose="05000000000000000000" pitchFamily="2" charset="2"/>
                        <a:buChar char="Ø"/>
                      </a:pPr>
                      <a:r>
                        <a:rPr lang="en-US" sz="1200" b="0" i="0" kern="1200" dirty="0">
                          <a:solidFill>
                            <a:schemeClr val="tx1"/>
                          </a:solidFill>
                          <a:effectLst/>
                          <a:latin typeface="Cambria" panose="02040503050406030204" pitchFamily="18" charset="0"/>
                          <a:ea typeface="Cambria" panose="02040503050406030204" pitchFamily="18" charset="0"/>
                          <a:cs typeface="+mn-cs"/>
                        </a:rPr>
                        <a:t>For many years, the company has failed to produce enough energy to meet demands. Evident in the 12-hour daily power cuts in urban areas (</a:t>
                      </a:r>
                      <a:r>
                        <a:rPr lang="en-US" sz="1200" b="0" i="0" kern="1200" dirty="0" err="1">
                          <a:solidFill>
                            <a:schemeClr val="tx1"/>
                          </a:solidFill>
                          <a:effectLst/>
                          <a:latin typeface="Cambria" panose="02040503050406030204" pitchFamily="18" charset="0"/>
                          <a:ea typeface="Cambria" panose="02040503050406030204" pitchFamily="18" charset="0"/>
                          <a:cs typeface="+mn-cs"/>
                        </a:rPr>
                        <a:t>Marawanyika</a:t>
                      </a:r>
                      <a:r>
                        <a:rPr lang="en-US" sz="1200" b="0" i="0" kern="1200" dirty="0">
                          <a:solidFill>
                            <a:schemeClr val="tx1"/>
                          </a:solidFill>
                          <a:effectLst/>
                          <a:latin typeface="Cambria" panose="02040503050406030204" pitchFamily="18" charset="0"/>
                          <a:ea typeface="Cambria" panose="02040503050406030204" pitchFamily="18" charset="0"/>
                          <a:cs typeface="+mn-cs"/>
                        </a:rPr>
                        <a:t>, 2021)</a:t>
                      </a:r>
                      <a:endParaRPr lang="en-US" sz="1200" dirty="0">
                        <a:latin typeface="Cambria" panose="02040503050406030204" pitchFamily="18" charset="0"/>
                        <a:ea typeface="Cambria" panose="02040503050406030204" pitchFamily="18" charset="0"/>
                      </a:endParaRPr>
                    </a:p>
                  </a:txBody>
                  <a:tcPr marL="68543" marR="68543" marT="34272" marB="34272"/>
                </a:tc>
                <a:tc>
                  <a:txBody>
                    <a:bodyPr/>
                    <a:lstStyle/>
                    <a:p>
                      <a:pPr marL="171450" indent="-171450">
                        <a:buFont typeface="Wingdings" panose="05000000000000000000" pitchFamily="2" charset="2"/>
                        <a:buChar char="Ø"/>
                      </a:pPr>
                      <a:r>
                        <a:rPr lang="en-US" sz="1200" dirty="0">
                          <a:latin typeface="Cambria" panose="02040503050406030204" pitchFamily="18" charset="0"/>
                          <a:ea typeface="Cambria" panose="02040503050406030204" pitchFamily="18" charset="0"/>
                        </a:rPr>
                        <a:t>Incepted in 2002 under the Ministry of Energy &amp; Power, the REA’s sole mandate is to electrify the countryside/rural areas. </a:t>
                      </a:r>
                    </a:p>
                    <a:p>
                      <a:pPr marL="171450" indent="-171450">
                        <a:buFont typeface="Wingdings" panose="05000000000000000000" pitchFamily="2" charset="2"/>
                        <a:buChar char="Ø"/>
                      </a:pPr>
                      <a:endParaRPr lang="en-US" sz="1200" dirty="0">
                        <a:latin typeface="Cambria" panose="02040503050406030204" pitchFamily="18" charset="0"/>
                        <a:ea typeface="Cambria" panose="02040503050406030204" pitchFamily="18" charset="0"/>
                      </a:endParaRPr>
                    </a:p>
                    <a:p>
                      <a:pPr marL="171450" indent="-171450">
                        <a:buFont typeface="Wingdings" panose="05000000000000000000" pitchFamily="2" charset="2"/>
                        <a:buChar char="Ø"/>
                      </a:pPr>
                      <a:r>
                        <a:rPr lang="en-US" sz="1200" dirty="0">
                          <a:latin typeface="Cambria" panose="02040503050406030204" pitchFamily="18" charset="0"/>
                          <a:ea typeface="Cambria" panose="02040503050406030204" pitchFamily="18" charset="0"/>
                        </a:rPr>
                        <a:t>Nonetheless since its inceptions the REA has only managed to electrify </a:t>
                      </a:r>
                      <a:r>
                        <a:rPr lang="en-US" sz="1200" b="0" i="0" kern="1200" dirty="0">
                          <a:solidFill>
                            <a:schemeClr val="tx1"/>
                          </a:solidFill>
                          <a:effectLst/>
                          <a:latin typeface="Cambria" panose="02040503050406030204" pitchFamily="18" charset="0"/>
                          <a:ea typeface="Cambria" panose="02040503050406030204" pitchFamily="18" charset="0"/>
                          <a:cs typeface="+mn-cs"/>
                        </a:rPr>
                        <a:t>thousands of schools and rural health centers. Yet few power lines extend beyond institutional buildings, with only about 5% of rural villages electrified.</a:t>
                      </a:r>
                    </a:p>
                    <a:p>
                      <a:pPr marL="0" indent="0">
                        <a:buFont typeface="Wingdings" panose="05000000000000000000" pitchFamily="2" charset="2"/>
                        <a:buNone/>
                      </a:pPr>
                      <a:endParaRPr lang="en-US" sz="1200" b="0" i="0" kern="1200" dirty="0">
                        <a:solidFill>
                          <a:schemeClr val="tx1"/>
                        </a:solidFill>
                        <a:effectLst/>
                        <a:latin typeface="Cambria" panose="02040503050406030204" pitchFamily="18" charset="0"/>
                        <a:ea typeface="Cambria" panose="02040503050406030204" pitchFamily="18" charset="0"/>
                        <a:cs typeface="+mn-cs"/>
                      </a:endParaRPr>
                    </a:p>
                    <a:p>
                      <a:pPr marL="0" indent="0" algn="ctr">
                        <a:buFont typeface="Wingdings" panose="05000000000000000000" pitchFamily="2" charset="2"/>
                        <a:buNone/>
                      </a:pPr>
                      <a:r>
                        <a:rPr lang="en-US" sz="1200" b="0" i="0" kern="1200" dirty="0">
                          <a:solidFill>
                            <a:schemeClr val="tx1"/>
                          </a:solidFill>
                          <a:effectLst/>
                          <a:latin typeface="Cambria" panose="02040503050406030204" pitchFamily="18" charset="0"/>
                          <a:ea typeface="Cambria" panose="02040503050406030204" pitchFamily="18" charset="0"/>
                          <a:cs typeface="+mn-cs"/>
                        </a:rPr>
                        <a:t>Source: World Bank, 2020</a:t>
                      </a:r>
                      <a:endParaRPr lang="en-US" sz="1200" dirty="0">
                        <a:latin typeface="Cambria" panose="02040503050406030204" pitchFamily="18" charset="0"/>
                        <a:ea typeface="Cambria" panose="02040503050406030204" pitchFamily="18" charset="0"/>
                      </a:endParaRPr>
                    </a:p>
                  </a:txBody>
                  <a:tcPr marL="68543" marR="68543" marT="34272" marB="34272"/>
                </a:tc>
                <a:tc>
                  <a:txBody>
                    <a:bodyPr/>
                    <a:lstStyle/>
                    <a:p>
                      <a:r>
                        <a:rPr lang="en-US" sz="1200" dirty="0">
                          <a:latin typeface="Cambria" panose="02040503050406030204" pitchFamily="18" charset="0"/>
                          <a:ea typeface="Cambria" panose="02040503050406030204" pitchFamily="18" charset="0"/>
                        </a:rPr>
                        <a:t>The Government wing responsible for;</a:t>
                      </a:r>
                    </a:p>
                    <a:p>
                      <a:endParaRPr lang="en-US" sz="1200" dirty="0">
                        <a:latin typeface="Cambria" panose="02040503050406030204" pitchFamily="18" charset="0"/>
                        <a:ea typeface="Cambria" panose="02040503050406030204" pitchFamily="18" charset="0"/>
                      </a:endParaRPr>
                    </a:p>
                    <a:p>
                      <a:pPr marL="285750" indent="-285750" algn="l">
                        <a:buFont typeface="Wingdings" panose="05000000000000000000" pitchFamily="2" charset="2"/>
                        <a:buChar char="Ø"/>
                      </a:pPr>
                      <a:r>
                        <a:rPr lang="en-US" sz="1200" b="0" i="0" kern="1200" dirty="0">
                          <a:solidFill>
                            <a:schemeClr val="tx1"/>
                          </a:solidFill>
                          <a:effectLst/>
                          <a:latin typeface="Cambria" panose="02040503050406030204" pitchFamily="18" charset="0"/>
                          <a:ea typeface="Cambria" panose="02040503050406030204" pitchFamily="18" charset="0"/>
                          <a:cs typeface="+mn-cs"/>
                        </a:rPr>
                        <a:t>sustainable environmental and natural resources management for socio-economic development.</a:t>
                      </a:r>
                    </a:p>
                    <a:p>
                      <a:pPr marL="285750" indent="-285750" algn="l">
                        <a:buFont typeface="Wingdings" panose="05000000000000000000" pitchFamily="2" charset="2"/>
                        <a:buChar char="Ø"/>
                      </a:pPr>
                      <a:r>
                        <a:rPr lang="en-US" sz="1200" b="0" i="0" kern="1200" dirty="0">
                          <a:solidFill>
                            <a:schemeClr val="tx1"/>
                          </a:solidFill>
                          <a:effectLst/>
                          <a:latin typeface="Cambria" panose="02040503050406030204" pitchFamily="18" charset="0"/>
                          <a:ea typeface="Cambria" panose="02040503050406030204" pitchFamily="18" charset="0"/>
                          <a:cs typeface="+mn-cs"/>
                        </a:rPr>
                        <a:t>Planning, R&amp;D and developing environmental and natural resources policies and legislation</a:t>
                      </a:r>
                    </a:p>
                    <a:p>
                      <a:pPr marL="285750" indent="-285750" algn="l">
                        <a:buFont typeface="Wingdings" panose="05000000000000000000" pitchFamily="2" charset="2"/>
                        <a:buChar char="Ø"/>
                      </a:pPr>
                      <a:r>
                        <a:rPr lang="en-US" sz="1200" b="0" i="0" kern="1200" dirty="0">
                          <a:solidFill>
                            <a:schemeClr val="tx1"/>
                          </a:solidFill>
                          <a:effectLst/>
                          <a:latin typeface="Cambria" panose="02040503050406030204" pitchFamily="18" charset="0"/>
                          <a:ea typeface="Cambria" panose="02040503050406030204" pitchFamily="18" charset="0"/>
                          <a:cs typeface="+mn-cs"/>
                        </a:rPr>
                        <a:t>Promoting the adoption of appropriate and proven natural resources management techniques and profitable use of these resources on a sustainable basis</a:t>
                      </a:r>
                    </a:p>
                    <a:p>
                      <a:pPr marL="285750" indent="-285750" algn="l">
                        <a:buFont typeface="Wingdings" panose="05000000000000000000" pitchFamily="2" charset="2"/>
                        <a:buChar char="Ø"/>
                      </a:pPr>
                      <a:r>
                        <a:rPr lang="en-US" sz="1200" b="0" i="0" kern="1200" dirty="0">
                          <a:solidFill>
                            <a:schemeClr val="tx1"/>
                          </a:solidFill>
                          <a:effectLst/>
                          <a:latin typeface="Cambria" panose="02040503050406030204" pitchFamily="18" charset="0"/>
                          <a:ea typeface="Cambria" panose="02040503050406030204" pitchFamily="18" charset="0"/>
                          <a:cs typeface="+mn-cs"/>
                        </a:rPr>
                        <a:t>Promoting stakeholder and public participation in integrated programmes of environmental, forestry and wildlife management </a:t>
                      </a:r>
                    </a:p>
                    <a:p>
                      <a:pPr marL="285750" indent="-285750" algn="l">
                        <a:buFont typeface="Wingdings" panose="05000000000000000000" pitchFamily="2" charset="2"/>
                        <a:buChar char="Ø"/>
                      </a:pPr>
                      <a:endParaRPr lang="en-US" sz="1200" b="0" i="0" kern="1200" dirty="0">
                        <a:solidFill>
                          <a:schemeClr val="tx1"/>
                        </a:solidFill>
                        <a:effectLst/>
                        <a:latin typeface="Cambria" panose="02040503050406030204" pitchFamily="18" charset="0"/>
                        <a:ea typeface="Cambria" panose="02040503050406030204" pitchFamily="18" charset="0"/>
                        <a:cs typeface="+mn-cs"/>
                      </a:endParaRPr>
                    </a:p>
                    <a:p>
                      <a:pPr marL="0" indent="0" algn="ctr">
                        <a:buFont typeface="Wingdings" panose="05000000000000000000" pitchFamily="2" charset="2"/>
                        <a:buNone/>
                      </a:pPr>
                      <a:r>
                        <a:rPr lang="en-US" sz="1200" b="0" i="0" kern="1200" dirty="0">
                          <a:solidFill>
                            <a:schemeClr val="tx1"/>
                          </a:solidFill>
                          <a:effectLst/>
                          <a:latin typeface="Cambria" panose="02040503050406030204" pitchFamily="18" charset="0"/>
                          <a:ea typeface="Cambria" panose="02040503050406030204" pitchFamily="18" charset="0"/>
                          <a:cs typeface="+mn-cs"/>
                        </a:rPr>
                        <a:t>Source: Veritas, 2020</a:t>
                      </a:r>
                      <a:endParaRPr lang="en-US" sz="1200" b="0" dirty="0">
                        <a:latin typeface="Cambria" panose="02040503050406030204" pitchFamily="18" charset="0"/>
                        <a:ea typeface="Cambria" panose="02040503050406030204" pitchFamily="18" charset="0"/>
                      </a:endParaRPr>
                    </a:p>
                  </a:txBody>
                  <a:tcPr marL="68543" marR="68543" marT="34272" marB="34272"/>
                </a:tc>
                <a:tc>
                  <a:txBody>
                    <a:bodyPr/>
                    <a:lstStyle/>
                    <a:p>
                      <a:pPr marL="171450" indent="-171450">
                        <a:buFont typeface="Wingdings" panose="05000000000000000000" pitchFamily="2" charset="2"/>
                        <a:buChar char="Ø"/>
                      </a:pPr>
                      <a:r>
                        <a:rPr lang="en-US" sz="1000" b="1" dirty="0">
                          <a:latin typeface="Cambria "/>
                        </a:rPr>
                        <a:t>Social Innovation Crowd funding platforms </a:t>
                      </a:r>
                      <a:r>
                        <a:rPr lang="en-US" sz="1000" dirty="0">
                          <a:latin typeface="Cambria "/>
                        </a:rPr>
                        <a:t>e.g., Start Some Good , Catalyst , Chuffed, Go Fund Me (More than 9 billion raised), Kickstarter (More that 6.2 billion raised)etc.</a:t>
                      </a:r>
                    </a:p>
                    <a:p>
                      <a:pPr marL="171450" indent="-171450">
                        <a:buFont typeface="Wingdings" panose="05000000000000000000" pitchFamily="2" charset="2"/>
                        <a:buChar char="Ø"/>
                      </a:pPr>
                      <a:r>
                        <a:rPr lang="en-US" sz="1000" b="1" dirty="0">
                          <a:latin typeface="Cambria "/>
                        </a:rPr>
                        <a:t>AGRIBANK</a:t>
                      </a:r>
                    </a:p>
                    <a:p>
                      <a:pPr marL="171450" indent="-171450">
                        <a:buFont typeface="Wingdings" panose="05000000000000000000" pitchFamily="2" charset="2"/>
                        <a:buChar char="Ø"/>
                      </a:pPr>
                      <a:r>
                        <a:rPr lang="en-US" sz="1000" dirty="0">
                          <a:latin typeface="Cambria "/>
                        </a:rPr>
                        <a:t>1</a:t>
                      </a:r>
                      <a:r>
                        <a:rPr lang="en-US" sz="1000" baseline="30000" dirty="0">
                          <a:latin typeface="Cambria "/>
                        </a:rPr>
                        <a:t>st </a:t>
                      </a:r>
                      <a:r>
                        <a:rPr lang="en-US" sz="1000" dirty="0">
                          <a:latin typeface="Cambria "/>
                        </a:rPr>
                        <a:t> World Doners/Sponsors Other potential partners and funders. </a:t>
                      </a:r>
                    </a:p>
                    <a:p>
                      <a:pPr marL="0" indent="0">
                        <a:buFont typeface="Wingdings" panose="05000000000000000000" pitchFamily="2" charset="2"/>
                        <a:buNone/>
                      </a:pPr>
                      <a:endParaRPr lang="en-US" sz="1000" dirty="0">
                        <a:latin typeface="Cambria "/>
                      </a:endParaRPr>
                    </a:p>
                    <a:p>
                      <a:pPr marL="171450" indent="-171450">
                        <a:buFont typeface="Wingdings" panose="05000000000000000000" pitchFamily="2" charset="2"/>
                        <a:buChar char="Ø"/>
                      </a:pPr>
                      <a:r>
                        <a:rPr lang="en-US" sz="1000" dirty="0">
                          <a:latin typeface="Cambria "/>
                        </a:rPr>
                        <a:t>Internet Service Providers e.g., Econet, Telcel, Net one</a:t>
                      </a:r>
                    </a:p>
                    <a:p>
                      <a:pPr marL="171450" indent="-171450">
                        <a:buFont typeface="Wingdings" panose="05000000000000000000" pitchFamily="2" charset="2"/>
                        <a:buChar char="Ø"/>
                      </a:pPr>
                      <a:endParaRPr lang="en-US" sz="1000" dirty="0">
                        <a:latin typeface="Cambria "/>
                      </a:endParaRPr>
                    </a:p>
                    <a:p>
                      <a:pPr marL="171450" indent="-171450">
                        <a:buFont typeface="Wingdings" panose="05000000000000000000" pitchFamily="2" charset="2"/>
                        <a:buChar char="Ø"/>
                      </a:pPr>
                      <a:r>
                        <a:rPr lang="en-US" sz="1000" dirty="0">
                          <a:latin typeface="Cambria "/>
                        </a:rPr>
                        <a:t>Solar Panels and other technological manufacturers e.g., Huawei with its Solar Panel, Inverter, battery and Wi-Fi device Combo</a:t>
                      </a:r>
                    </a:p>
                    <a:p>
                      <a:pPr marL="0" indent="0">
                        <a:buFont typeface="Wingdings" panose="05000000000000000000" pitchFamily="2" charset="2"/>
                        <a:buNone/>
                      </a:pPr>
                      <a:endParaRPr lang="en-US" sz="1000" dirty="0">
                        <a:latin typeface="Cambria "/>
                      </a:endParaRPr>
                    </a:p>
                  </a:txBody>
                  <a:tcPr marL="68543" marR="68543" marT="34272" marB="34272"/>
                </a:tc>
                <a:extLst>
                  <a:ext uri="{0D108BD9-81ED-4DB2-BD59-A6C34878D82A}">
                    <a16:rowId xmlns:a16="http://schemas.microsoft.com/office/drawing/2014/main" val="425697093"/>
                  </a:ext>
                </a:extLst>
              </a:tr>
            </a:tbl>
          </a:graphicData>
        </a:graphic>
      </p:graphicFrame>
    </p:spTree>
    <p:extLst>
      <p:ext uri="{BB962C8B-B14F-4D97-AF65-F5344CB8AC3E}">
        <p14:creationId xmlns:p14="http://schemas.microsoft.com/office/powerpoint/2010/main" val="3796703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72A2-E6FF-4A89-A58A-614471900031}"/>
              </a:ext>
            </a:extLst>
          </p:cNvPr>
          <p:cNvSpPr>
            <a:spLocks noGrp="1"/>
          </p:cNvSpPr>
          <p:nvPr>
            <p:ph type="ctrTitle"/>
          </p:nvPr>
        </p:nvSpPr>
        <p:spPr>
          <a:xfrm>
            <a:off x="0" y="0"/>
            <a:ext cx="12192000" cy="6857999"/>
          </a:xfrm>
        </p:spPr>
        <p:txBody>
          <a:bodyPr/>
          <a:lstStyle/>
          <a:p>
            <a:pPr algn="l"/>
            <a:br>
              <a:rPr lang="en-US" sz="3200" dirty="0">
                <a:solidFill>
                  <a:srgbClr val="FF0000"/>
                </a:solidFill>
                <a:latin typeface="Times New Roman" panose="02020603050405020304" pitchFamily="18" charset="0"/>
                <a:cs typeface="Times New Roman" panose="02020603050405020304" pitchFamily="18" charset="0"/>
              </a:rPr>
            </a:br>
            <a:br>
              <a:rPr lang="en-US" sz="3200" dirty="0">
                <a:solidFill>
                  <a:srgbClr val="FF0000"/>
                </a:solidFill>
                <a:latin typeface="Times New Roman" panose="02020603050405020304" pitchFamily="18" charset="0"/>
                <a:cs typeface="Times New Roman" panose="02020603050405020304" pitchFamily="18" charset="0"/>
              </a:rPr>
            </a:br>
            <a:br>
              <a:rPr lang="en-US" sz="3200" dirty="0">
                <a:solidFill>
                  <a:srgbClr val="FF0000"/>
                </a:solidFill>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BE3735C-5AC8-4799-9F72-D187FE7BB36F}"/>
              </a:ext>
            </a:extLst>
          </p:cNvPr>
          <p:cNvSpPr txBox="1"/>
          <p:nvPr/>
        </p:nvSpPr>
        <p:spPr>
          <a:xfrm>
            <a:off x="2190559" y="0"/>
            <a:ext cx="8182166" cy="954107"/>
          </a:xfrm>
          <a:prstGeom prst="rect">
            <a:avLst/>
          </a:prstGeom>
          <a:noFill/>
        </p:spPr>
        <p:txBody>
          <a:bodyPr wrap="square" rtlCol="0">
            <a:spAutoFit/>
          </a:bodyPr>
          <a:lstStyle/>
          <a:p>
            <a:pPr algn="ctr"/>
            <a:r>
              <a:rPr lang="en-US" sz="2800" b="1" dirty="0">
                <a:latin typeface="Cambria" panose="02040503050406030204" pitchFamily="18" charset="0"/>
                <a:ea typeface="Cambria" panose="02040503050406030204" pitchFamily="18" charset="0"/>
              </a:rPr>
              <a:t>PROPOSED SOCIAL INNOVATION REMEDIES: </a:t>
            </a:r>
            <a:br>
              <a:rPr lang="en-US" sz="2800" b="1" dirty="0">
                <a:latin typeface="Cambria" panose="02040503050406030204" pitchFamily="18" charset="0"/>
                <a:ea typeface="Cambria" panose="020405030504060302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BEEA421-893D-4B63-B77C-F5D3FE4BAEEF}"/>
              </a:ext>
            </a:extLst>
          </p:cNvPr>
          <p:cNvSpPr txBox="1"/>
          <p:nvPr/>
        </p:nvSpPr>
        <p:spPr>
          <a:xfrm>
            <a:off x="-135081" y="224434"/>
            <a:ext cx="5735782" cy="954107"/>
          </a:xfrm>
          <a:prstGeom prst="rect">
            <a:avLst/>
          </a:prstGeom>
          <a:noFill/>
        </p:spPr>
        <p:txBody>
          <a:bodyPr wrap="square" rtlCol="0">
            <a:spAutoFit/>
          </a:bodyPr>
          <a:lstStyle/>
          <a:p>
            <a:br>
              <a:rPr lang="en-US" sz="2800" b="1" dirty="0">
                <a:latin typeface="Cambria" panose="02040503050406030204" pitchFamily="18" charset="0"/>
                <a:ea typeface="Cambria" panose="02040503050406030204" pitchFamily="18" charset="0"/>
              </a:rPr>
            </a:br>
            <a:r>
              <a:rPr lang="en-US" sz="2800" b="1" dirty="0">
                <a:latin typeface="Cambria" panose="02040503050406030204" pitchFamily="18" charset="0"/>
                <a:ea typeface="Cambria" panose="02040503050406030204" pitchFamily="18" charset="0"/>
              </a:rPr>
              <a:t>1. THE PRODUCT - HOUSEHOLD</a:t>
            </a:r>
            <a:endParaRPr lang="en-US" sz="2800" b="1" dirty="0">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3AD37B17-3955-41C7-934B-B1829F948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8540"/>
            <a:ext cx="5735782" cy="3362979"/>
          </a:xfrm>
          <a:prstGeom prst="rect">
            <a:avLst/>
          </a:prstGeom>
        </p:spPr>
      </p:pic>
      <p:sp>
        <p:nvSpPr>
          <p:cNvPr id="11" name="Arrow: Right 10">
            <a:extLst>
              <a:ext uri="{FF2B5EF4-FFF2-40B4-BE49-F238E27FC236}">
                <a16:creationId xmlns:a16="http://schemas.microsoft.com/office/drawing/2014/main" id="{EAF12556-17D7-4D8C-9F2B-988EEEB613DA}"/>
              </a:ext>
            </a:extLst>
          </p:cNvPr>
          <p:cNvSpPr/>
          <p:nvPr/>
        </p:nvSpPr>
        <p:spPr>
          <a:xfrm>
            <a:off x="5735783" y="2464030"/>
            <a:ext cx="968048" cy="792000"/>
          </a:xfrm>
          <a:prstGeom prst="rightArrow">
            <a:avLst/>
          </a:pr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7" name="Picture 6" descr="A person standing outside a house&#10;&#10;Description automatically generated with medium confidence">
            <a:extLst>
              <a:ext uri="{FF2B5EF4-FFF2-40B4-BE49-F238E27FC236}">
                <a16:creationId xmlns:a16="http://schemas.microsoft.com/office/drawing/2014/main" id="{551B5FBB-E306-4119-A231-9EEAF8BD8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830" y="1178540"/>
            <a:ext cx="5488169" cy="3362979"/>
          </a:xfrm>
          <a:prstGeom prst="rect">
            <a:avLst/>
          </a:prstGeom>
        </p:spPr>
      </p:pic>
      <p:sp>
        <p:nvSpPr>
          <p:cNvPr id="14" name="Subtitle 2">
            <a:extLst>
              <a:ext uri="{FF2B5EF4-FFF2-40B4-BE49-F238E27FC236}">
                <a16:creationId xmlns:a16="http://schemas.microsoft.com/office/drawing/2014/main" id="{6B30B2FA-5600-4C15-AD2C-7B679C1ED113}"/>
              </a:ext>
            </a:extLst>
          </p:cNvPr>
          <p:cNvSpPr>
            <a:spLocks noGrp="1"/>
          </p:cNvSpPr>
          <p:nvPr>
            <p:ph type="subTitle" idx="1"/>
          </p:nvPr>
        </p:nvSpPr>
        <p:spPr>
          <a:xfrm>
            <a:off x="182880" y="4795519"/>
            <a:ext cx="11927840" cy="1960881"/>
          </a:xfrm>
        </p:spPr>
        <p:txBody>
          <a:bodyPr/>
          <a:lstStyle/>
          <a:p>
            <a:pPr marL="342900" indent="-342900" algn="just">
              <a:buFont typeface="Wingdings" panose="05000000000000000000" pitchFamily="2" charset="2"/>
              <a:buChar char="Ø"/>
            </a:pPr>
            <a:r>
              <a:rPr lang="en-US" sz="1400" dirty="0">
                <a:latin typeface="Cambria" panose="02040503050406030204" pitchFamily="18" charset="0"/>
                <a:ea typeface="Cambria" panose="02040503050406030204" pitchFamily="18" charset="0"/>
              </a:rPr>
              <a:t>This need-pull social innovation strategy proposes the </a:t>
            </a:r>
            <a:r>
              <a:rPr lang="en-US" sz="1400" b="1"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rPr>
              <a:t>Harnessing of the RENEWABLE power of the sun, to UPLIFT and SUSTAIN the livelihoods of rural households in Zimbabwe. </a:t>
            </a:r>
          </a:p>
          <a:p>
            <a:pPr marL="342900" indent="-342900" algn="just">
              <a:buFont typeface="Wingdings" panose="05000000000000000000" pitchFamily="2" charset="2"/>
              <a:buChar char="Ø"/>
            </a:pPr>
            <a:r>
              <a:rPr lang="en-US" sz="1400" dirty="0">
                <a:ln w="0"/>
                <a:latin typeface="Cambria" panose="02040503050406030204" pitchFamily="18" charset="0"/>
                <a:ea typeface="Cambria" panose="02040503050406030204" pitchFamily="18" charset="0"/>
                <a:cs typeface="Times New Roman" panose="02020603050405020304" pitchFamily="18" charset="0"/>
              </a:rPr>
              <a:t>The unit will come as a bundle product i.e.; The Solar Panel, Inverter for the conversion of AC to DC power, Battery for electricity storage, A Wi-Fi Device (modem, router or mbb), bulbs, ports for mobile charging, an electronic device (tablet/phone). Optional DC devices includes but are not limited to devices illustrated above. </a:t>
            </a:r>
          </a:p>
          <a:p>
            <a:pPr marL="342900" indent="-342900" algn="just">
              <a:buFont typeface="Wingdings" panose="05000000000000000000" pitchFamily="2" charset="2"/>
              <a:buChar char="Ø"/>
            </a:pPr>
            <a:r>
              <a:rPr lang="en-US" sz="1400" i="0" dirty="0">
                <a:solidFill>
                  <a:srgbClr val="313633"/>
                </a:solidFill>
                <a:effectLst/>
                <a:latin typeface="Cambria" panose="02040503050406030204" pitchFamily="18" charset="0"/>
                <a:ea typeface="Cambria" panose="02040503050406030204" pitchFamily="18" charset="0"/>
              </a:rPr>
              <a:t>Renewable clean power that is available every day of the year, even cloudy days produce some power. </a:t>
            </a:r>
            <a:r>
              <a:rPr lang="en-US" sz="1400" dirty="0">
                <a:solidFill>
                  <a:srgbClr val="313633"/>
                </a:solidFill>
                <a:latin typeface="Cambria" panose="02040503050406030204" pitchFamily="18" charset="0"/>
                <a:ea typeface="Cambria" panose="02040503050406030204" pitchFamily="18" charset="0"/>
              </a:rPr>
              <a:t>It also facilitates and promotes socio-economic activities, access to e-learning, curb deforestation, r</a:t>
            </a:r>
            <a:r>
              <a:rPr lang="en-US" sz="1400" i="0" dirty="0">
                <a:solidFill>
                  <a:srgbClr val="313633"/>
                </a:solidFill>
                <a:effectLst/>
                <a:latin typeface="Cambria" panose="02040503050406030204" pitchFamily="18" charset="0"/>
                <a:ea typeface="Cambria" panose="02040503050406030204" pitchFamily="18" charset="0"/>
              </a:rPr>
              <a:t>educe dependence on foreign oil, fuelwood, and fossil fuels, no maintenance as solar panels last over 30 years. </a:t>
            </a:r>
          </a:p>
          <a:p>
            <a:pPr algn="just"/>
            <a:endParaRPr lang="en-US" sz="1600" dirty="0">
              <a:ln w="0"/>
              <a:latin typeface="Cambria" panose="02040503050406030204" pitchFamily="18" charset="0"/>
              <a:ea typeface="Cambria" panose="020405030504060302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n w="0"/>
              <a:latin typeface="Cambria" panose="02040503050406030204" pitchFamily="18" charset="0"/>
              <a:ea typeface="Cambria" panose="02040503050406030204" pitchFamily="18" charset="0"/>
              <a:cs typeface="Times New Roman" panose="02020603050405020304" pitchFamily="18" charset="0"/>
            </a:endParaRPr>
          </a:p>
          <a:p>
            <a:pPr algn="just"/>
            <a:endParaRPr lang="en-US" sz="2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1027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72A2-E6FF-4A89-A58A-614471900031}"/>
              </a:ext>
            </a:extLst>
          </p:cNvPr>
          <p:cNvSpPr>
            <a:spLocks noGrp="1"/>
          </p:cNvSpPr>
          <p:nvPr>
            <p:ph type="ctrTitle"/>
          </p:nvPr>
        </p:nvSpPr>
        <p:spPr>
          <a:xfrm>
            <a:off x="0" y="0"/>
            <a:ext cx="12192000" cy="6857999"/>
          </a:xfrm>
        </p:spPr>
        <p:txBody>
          <a:bodyPr/>
          <a:lstStyle/>
          <a:p>
            <a:pPr algn="l"/>
            <a:br>
              <a:rPr lang="en-US" sz="3200" dirty="0">
                <a:solidFill>
                  <a:srgbClr val="FF0000"/>
                </a:solidFill>
                <a:latin typeface="Times New Roman" panose="02020603050405020304" pitchFamily="18" charset="0"/>
                <a:cs typeface="Times New Roman" panose="02020603050405020304" pitchFamily="18" charset="0"/>
              </a:rPr>
            </a:br>
            <a:br>
              <a:rPr lang="en-US" sz="3200" dirty="0">
                <a:solidFill>
                  <a:srgbClr val="FF0000"/>
                </a:solidFill>
                <a:latin typeface="Times New Roman" panose="02020603050405020304" pitchFamily="18" charset="0"/>
                <a:cs typeface="Times New Roman" panose="02020603050405020304" pitchFamily="18" charset="0"/>
              </a:rPr>
            </a:br>
            <a:br>
              <a:rPr lang="en-US" sz="3200" dirty="0">
                <a:solidFill>
                  <a:srgbClr val="FF0000"/>
                </a:solidFill>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BE3735C-5AC8-4799-9F72-D187FE7BB36F}"/>
              </a:ext>
            </a:extLst>
          </p:cNvPr>
          <p:cNvSpPr txBox="1"/>
          <p:nvPr/>
        </p:nvSpPr>
        <p:spPr>
          <a:xfrm>
            <a:off x="2190559" y="0"/>
            <a:ext cx="8182166" cy="954107"/>
          </a:xfrm>
          <a:prstGeom prst="rect">
            <a:avLst/>
          </a:prstGeom>
          <a:noFill/>
        </p:spPr>
        <p:txBody>
          <a:bodyPr wrap="square" rtlCol="0">
            <a:spAutoFit/>
          </a:bodyPr>
          <a:lstStyle/>
          <a:p>
            <a:pPr algn="ctr"/>
            <a:r>
              <a:rPr lang="en-US" sz="2800" b="1" dirty="0">
                <a:latin typeface="Cambria" panose="02040503050406030204" pitchFamily="18" charset="0"/>
                <a:ea typeface="Cambria" panose="02040503050406030204" pitchFamily="18" charset="0"/>
              </a:rPr>
              <a:t>PROPOSED SOCIAL INNOVATION REMEDIES: </a:t>
            </a:r>
            <a:br>
              <a:rPr lang="en-US" sz="2800" b="1" dirty="0">
                <a:latin typeface="Cambria" panose="02040503050406030204" pitchFamily="18" charset="0"/>
                <a:ea typeface="Cambria" panose="020405030504060302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BEEA421-893D-4B63-B77C-F5D3FE4BAEEF}"/>
              </a:ext>
            </a:extLst>
          </p:cNvPr>
          <p:cNvSpPr txBox="1"/>
          <p:nvPr/>
        </p:nvSpPr>
        <p:spPr>
          <a:xfrm>
            <a:off x="-135081" y="224434"/>
            <a:ext cx="5735782" cy="954107"/>
          </a:xfrm>
          <a:prstGeom prst="rect">
            <a:avLst/>
          </a:prstGeom>
          <a:noFill/>
        </p:spPr>
        <p:txBody>
          <a:bodyPr wrap="square" rtlCol="0">
            <a:spAutoFit/>
          </a:bodyPr>
          <a:lstStyle/>
          <a:p>
            <a:br>
              <a:rPr lang="en-US" sz="2800" b="1" dirty="0">
                <a:latin typeface="Cambria" panose="02040503050406030204" pitchFamily="18" charset="0"/>
                <a:ea typeface="Cambria" panose="02040503050406030204" pitchFamily="18" charset="0"/>
              </a:rPr>
            </a:br>
            <a:r>
              <a:rPr lang="en-US" sz="2800" b="1" dirty="0">
                <a:latin typeface="Cambria" panose="02040503050406030204" pitchFamily="18" charset="0"/>
                <a:ea typeface="Cambria" panose="02040503050406030204" pitchFamily="18" charset="0"/>
              </a:rPr>
              <a:t> 1. THE PRODUCT - AGRICULTURE</a:t>
            </a:r>
            <a:endParaRPr lang="en-US" sz="2800" b="1" dirty="0">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BE7C3F49-0C6A-4973-A7CF-06AEA2DA0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1980"/>
            <a:ext cx="5250913" cy="3955169"/>
          </a:xfrm>
          <a:prstGeom prst="rect">
            <a:avLst/>
          </a:prstGeom>
        </p:spPr>
      </p:pic>
      <p:pic>
        <p:nvPicPr>
          <p:cNvPr id="10" name="Picture 9" descr="A picture containing solar cell, outdoor object, sprinkler system&#10;&#10;Description automatically generated">
            <a:extLst>
              <a:ext uri="{FF2B5EF4-FFF2-40B4-BE49-F238E27FC236}">
                <a16:creationId xmlns:a16="http://schemas.microsoft.com/office/drawing/2014/main" id="{F0BD2FD6-8C63-47E2-BEA4-1DD1B34A8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960" y="1085743"/>
            <a:ext cx="5973040" cy="3951406"/>
          </a:xfrm>
          <a:prstGeom prst="rect">
            <a:avLst/>
          </a:prstGeom>
        </p:spPr>
      </p:pic>
      <p:graphicFrame>
        <p:nvGraphicFramePr>
          <p:cNvPr id="11" name="Diagram 10">
            <a:extLst>
              <a:ext uri="{FF2B5EF4-FFF2-40B4-BE49-F238E27FC236}">
                <a16:creationId xmlns:a16="http://schemas.microsoft.com/office/drawing/2014/main" id="{B0078321-AAB5-4942-B48A-C1E4297F3C8E}"/>
              </a:ext>
            </a:extLst>
          </p:cNvPr>
          <p:cNvGraphicFramePr/>
          <p:nvPr>
            <p:extLst>
              <p:ext uri="{D42A27DB-BD31-4B8C-83A1-F6EECF244321}">
                <p14:modId xmlns:p14="http://schemas.microsoft.com/office/powerpoint/2010/main" val="3562388940"/>
              </p:ext>
            </p:extLst>
          </p:nvPr>
        </p:nvGraphicFramePr>
        <p:xfrm>
          <a:off x="5250912" y="2795752"/>
          <a:ext cx="968048" cy="8408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Subtitle 2">
            <a:extLst>
              <a:ext uri="{FF2B5EF4-FFF2-40B4-BE49-F238E27FC236}">
                <a16:creationId xmlns:a16="http://schemas.microsoft.com/office/drawing/2014/main" id="{1ABFFE95-422E-4707-A756-215EFCD54F12}"/>
              </a:ext>
            </a:extLst>
          </p:cNvPr>
          <p:cNvSpPr>
            <a:spLocks noGrp="1"/>
          </p:cNvSpPr>
          <p:nvPr>
            <p:ph type="subTitle" idx="1"/>
          </p:nvPr>
        </p:nvSpPr>
        <p:spPr>
          <a:xfrm>
            <a:off x="132080" y="5132169"/>
            <a:ext cx="11927840" cy="1838047"/>
          </a:xfrm>
        </p:spPr>
        <p:txBody>
          <a:bodyPr/>
          <a:lstStyle/>
          <a:p>
            <a:pPr algn="just"/>
            <a:endParaRPr lang="en-US" sz="2000" dirty="0">
              <a:ln w="0"/>
              <a:latin typeface="Cambria" panose="02040503050406030204" pitchFamily="18" charset="0"/>
              <a:ea typeface="Cambria" panose="02040503050406030204" pitchFamily="18" charset="0"/>
              <a:cs typeface="Times New Roman" panose="02020603050405020304" pitchFamily="18" charset="0"/>
            </a:endParaRPr>
          </a:p>
          <a:p>
            <a:pPr algn="just"/>
            <a:endParaRPr lang="en-US" sz="2000" dirty="0">
              <a:latin typeface="Cambria" panose="02040503050406030204" pitchFamily="18" charset="0"/>
              <a:ea typeface="Cambria" panose="02040503050406030204" pitchFamily="18" charset="0"/>
            </a:endParaRPr>
          </a:p>
        </p:txBody>
      </p:sp>
      <p:sp>
        <p:nvSpPr>
          <p:cNvPr id="14" name="Subtitle 2">
            <a:extLst>
              <a:ext uri="{FF2B5EF4-FFF2-40B4-BE49-F238E27FC236}">
                <a16:creationId xmlns:a16="http://schemas.microsoft.com/office/drawing/2014/main" id="{D5B8952D-4F8D-4AB9-A02F-384C502104B5}"/>
              </a:ext>
            </a:extLst>
          </p:cNvPr>
          <p:cNvSpPr txBox="1">
            <a:spLocks/>
          </p:cNvSpPr>
          <p:nvPr/>
        </p:nvSpPr>
        <p:spPr>
          <a:xfrm>
            <a:off x="182880" y="5165022"/>
            <a:ext cx="11927840" cy="159137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sz="2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2000" dirty="0">
              <a:latin typeface="Cambria" panose="02040503050406030204" pitchFamily="18" charset="0"/>
              <a:ea typeface="Cambria" panose="02040503050406030204" pitchFamily="18" charset="0"/>
            </a:endParaRPr>
          </a:p>
        </p:txBody>
      </p:sp>
      <p:sp>
        <p:nvSpPr>
          <p:cNvPr id="15" name="Subtitle 2">
            <a:extLst>
              <a:ext uri="{FF2B5EF4-FFF2-40B4-BE49-F238E27FC236}">
                <a16:creationId xmlns:a16="http://schemas.microsoft.com/office/drawing/2014/main" id="{1F11F478-AFFB-4202-9111-1419325E41A1}"/>
              </a:ext>
            </a:extLst>
          </p:cNvPr>
          <p:cNvSpPr txBox="1">
            <a:spLocks/>
          </p:cNvSpPr>
          <p:nvPr/>
        </p:nvSpPr>
        <p:spPr>
          <a:xfrm>
            <a:off x="182880" y="5253790"/>
            <a:ext cx="11927840" cy="150261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1600" dirty="0">
                <a:ln w="0"/>
                <a:latin typeface="Cambria" panose="02040503050406030204" pitchFamily="18" charset="0"/>
                <a:ea typeface="Cambria" panose="02040503050406030204" pitchFamily="18" charset="0"/>
                <a:cs typeface="Times New Roman" panose="02020603050405020304" pitchFamily="18" charset="0"/>
              </a:rPr>
              <a:t>The rural population relies on agricultural activities for survival rather than wages, hence this need-pull social innovation strategy proposes the acquisition and installation Solar-Powered irrigation systems (SPIS) in the rural areas of Zimbabwe. This will curb effects of draught, promote the value-added agricultural activities in rural areas, and can increase agricultural produce by 50%. </a:t>
            </a:r>
          </a:p>
          <a:p>
            <a:pPr marL="342900" indent="-342900" algn="just">
              <a:buFont typeface="Wingdings" panose="05000000000000000000" pitchFamily="2" charset="2"/>
              <a:buChar char="Ø"/>
            </a:pPr>
            <a:r>
              <a:rPr lang="en-US" sz="1600" i="0" dirty="0">
                <a:solidFill>
                  <a:srgbClr val="333333"/>
                </a:solidFill>
                <a:effectLst/>
                <a:latin typeface="Cambria" panose="02040503050406030204" pitchFamily="18" charset="0"/>
                <a:ea typeface="Cambria" panose="02040503050406030204" pitchFamily="18" charset="0"/>
              </a:rPr>
              <a:t>Using renewable energy in pumping and irrigation can therefore not only reduce greenhouse gas emissions, but also lower the costs of buying diesel or kerosene fuels and increase the sources of income for large and small-scale farmers</a:t>
            </a:r>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92171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72A2-E6FF-4A89-A58A-614471900031}"/>
              </a:ext>
            </a:extLst>
          </p:cNvPr>
          <p:cNvSpPr>
            <a:spLocks noGrp="1"/>
          </p:cNvSpPr>
          <p:nvPr>
            <p:ph type="ctrTitle"/>
          </p:nvPr>
        </p:nvSpPr>
        <p:spPr>
          <a:xfrm>
            <a:off x="0" y="0"/>
            <a:ext cx="12192000" cy="6857999"/>
          </a:xfrm>
        </p:spPr>
        <p:txBody>
          <a:bodyPr/>
          <a:lstStyle/>
          <a:p>
            <a:pPr algn="l"/>
            <a:br>
              <a:rPr lang="en-US" sz="3200" dirty="0">
                <a:solidFill>
                  <a:srgbClr val="FF0000"/>
                </a:solidFill>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BE3735C-5AC8-4799-9F72-D187FE7BB36F}"/>
              </a:ext>
            </a:extLst>
          </p:cNvPr>
          <p:cNvSpPr txBox="1"/>
          <p:nvPr/>
        </p:nvSpPr>
        <p:spPr>
          <a:xfrm>
            <a:off x="2190559" y="0"/>
            <a:ext cx="8182166" cy="954107"/>
          </a:xfrm>
          <a:prstGeom prst="rect">
            <a:avLst/>
          </a:prstGeom>
          <a:noFill/>
        </p:spPr>
        <p:txBody>
          <a:bodyPr wrap="square" rtlCol="0">
            <a:spAutoFit/>
          </a:bodyPr>
          <a:lstStyle/>
          <a:p>
            <a:pPr algn="ctr"/>
            <a:r>
              <a:rPr lang="en-US" sz="2800" b="1" dirty="0">
                <a:latin typeface="Cambria" panose="02040503050406030204" pitchFamily="18" charset="0"/>
                <a:ea typeface="Cambria" panose="02040503050406030204" pitchFamily="18" charset="0"/>
              </a:rPr>
              <a:t>PROPOSED SOCIAL INNOVATION REMEDIES: </a:t>
            </a:r>
            <a:br>
              <a:rPr lang="en-US" sz="2800" b="1" dirty="0">
                <a:latin typeface="Cambria" panose="02040503050406030204" pitchFamily="18" charset="0"/>
                <a:ea typeface="Cambria" panose="020405030504060302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BEEA421-893D-4B63-B77C-F5D3FE4BAEEF}"/>
              </a:ext>
            </a:extLst>
          </p:cNvPr>
          <p:cNvSpPr txBox="1"/>
          <p:nvPr/>
        </p:nvSpPr>
        <p:spPr>
          <a:xfrm>
            <a:off x="-72073" y="101600"/>
            <a:ext cx="7755082" cy="954107"/>
          </a:xfrm>
          <a:prstGeom prst="rect">
            <a:avLst/>
          </a:prstGeom>
          <a:noFill/>
        </p:spPr>
        <p:txBody>
          <a:bodyPr wrap="square" rtlCol="0">
            <a:spAutoFit/>
          </a:bodyPr>
          <a:lstStyle/>
          <a:p>
            <a:br>
              <a:rPr lang="en-US" sz="2800" b="1" dirty="0">
                <a:latin typeface="Cambria" panose="02040503050406030204" pitchFamily="18" charset="0"/>
                <a:ea typeface="Cambria" panose="02040503050406030204" pitchFamily="18" charset="0"/>
              </a:rPr>
            </a:br>
            <a:r>
              <a:rPr lang="en-US" sz="2800" b="1" dirty="0">
                <a:latin typeface="Cambria" panose="02040503050406030204" pitchFamily="18" charset="0"/>
                <a:ea typeface="Cambria" panose="02040503050406030204" pitchFamily="18" charset="0"/>
              </a:rPr>
              <a:t> 2. THE PROCESS - FINANCING </a:t>
            </a:r>
            <a:endParaRPr lang="en-US" sz="2800" b="1" dirty="0">
              <a:latin typeface="Times New Roman" panose="02020603050405020304" pitchFamily="18" charset="0"/>
              <a:cs typeface="Times New Roman" panose="02020603050405020304" pitchFamily="18" charset="0"/>
            </a:endParaRPr>
          </a:p>
        </p:txBody>
      </p:sp>
      <p:sp>
        <p:nvSpPr>
          <p:cNvPr id="13" name="Subtitle 2">
            <a:extLst>
              <a:ext uri="{FF2B5EF4-FFF2-40B4-BE49-F238E27FC236}">
                <a16:creationId xmlns:a16="http://schemas.microsoft.com/office/drawing/2014/main" id="{1ABFFE95-422E-4707-A756-215EFCD54F12}"/>
              </a:ext>
            </a:extLst>
          </p:cNvPr>
          <p:cNvSpPr>
            <a:spLocks noGrp="1"/>
          </p:cNvSpPr>
          <p:nvPr>
            <p:ph type="subTitle" idx="1"/>
          </p:nvPr>
        </p:nvSpPr>
        <p:spPr>
          <a:xfrm>
            <a:off x="132080" y="5132169"/>
            <a:ext cx="11927840" cy="1838047"/>
          </a:xfrm>
        </p:spPr>
        <p:txBody>
          <a:bodyPr/>
          <a:lstStyle/>
          <a:p>
            <a:pPr algn="just"/>
            <a:endParaRPr lang="en-US" sz="2000" dirty="0">
              <a:ln w="0"/>
              <a:latin typeface="Cambria" panose="02040503050406030204" pitchFamily="18" charset="0"/>
              <a:ea typeface="Cambria" panose="02040503050406030204" pitchFamily="18" charset="0"/>
              <a:cs typeface="Times New Roman" panose="02020603050405020304" pitchFamily="18" charset="0"/>
            </a:endParaRPr>
          </a:p>
          <a:p>
            <a:pPr algn="just"/>
            <a:endParaRPr lang="en-US" sz="2000" dirty="0">
              <a:latin typeface="Cambria" panose="02040503050406030204" pitchFamily="18" charset="0"/>
              <a:ea typeface="Cambria" panose="02040503050406030204" pitchFamily="18" charset="0"/>
            </a:endParaRPr>
          </a:p>
        </p:txBody>
      </p:sp>
      <p:sp>
        <p:nvSpPr>
          <p:cNvPr id="14" name="Subtitle 2">
            <a:extLst>
              <a:ext uri="{FF2B5EF4-FFF2-40B4-BE49-F238E27FC236}">
                <a16:creationId xmlns:a16="http://schemas.microsoft.com/office/drawing/2014/main" id="{D5B8952D-4F8D-4AB9-A02F-384C502104B5}"/>
              </a:ext>
            </a:extLst>
          </p:cNvPr>
          <p:cNvSpPr txBox="1">
            <a:spLocks/>
          </p:cNvSpPr>
          <p:nvPr/>
        </p:nvSpPr>
        <p:spPr>
          <a:xfrm>
            <a:off x="182880" y="5165022"/>
            <a:ext cx="11927840" cy="159137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sz="2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2000" dirty="0">
              <a:latin typeface="Cambria" panose="02040503050406030204" pitchFamily="18" charset="0"/>
              <a:ea typeface="Cambria" panose="02040503050406030204" pitchFamily="18" charset="0"/>
            </a:endParaRPr>
          </a:p>
        </p:txBody>
      </p:sp>
      <p:graphicFrame>
        <p:nvGraphicFramePr>
          <p:cNvPr id="12" name="Table 4">
            <a:extLst>
              <a:ext uri="{FF2B5EF4-FFF2-40B4-BE49-F238E27FC236}">
                <a16:creationId xmlns:a16="http://schemas.microsoft.com/office/drawing/2014/main" id="{9DB0D992-4E9E-4EF9-98C6-8A9D9684E61B}"/>
              </a:ext>
            </a:extLst>
          </p:cNvPr>
          <p:cNvGraphicFramePr>
            <a:graphicFrameLocks noGrp="1"/>
          </p:cNvGraphicFramePr>
          <p:nvPr>
            <p:extLst>
              <p:ext uri="{D42A27DB-BD31-4B8C-83A1-F6EECF244321}">
                <p14:modId xmlns:p14="http://schemas.microsoft.com/office/powerpoint/2010/main" val="1076596419"/>
              </p:ext>
            </p:extLst>
          </p:nvPr>
        </p:nvGraphicFramePr>
        <p:xfrm>
          <a:off x="50800" y="1008509"/>
          <a:ext cx="12009118" cy="5806368"/>
        </p:xfrm>
        <a:graphic>
          <a:graphicData uri="http://schemas.openxmlformats.org/drawingml/2006/table">
            <a:tbl>
              <a:tblPr firstRow="1" bandRow="1">
                <a:tableStyleId>{5940675A-B579-460E-94D1-54222C63F5DA}</a:tableStyleId>
              </a:tblPr>
              <a:tblGrid>
                <a:gridCol w="3596640">
                  <a:extLst>
                    <a:ext uri="{9D8B030D-6E8A-4147-A177-3AD203B41FA5}">
                      <a16:colId xmlns:a16="http://schemas.microsoft.com/office/drawing/2014/main" val="487046179"/>
                    </a:ext>
                  </a:extLst>
                </a:gridCol>
                <a:gridCol w="3159760">
                  <a:extLst>
                    <a:ext uri="{9D8B030D-6E8A-4147-A177-3AD203B41FA5}">
                      <a16:colId xmlns:a16="http://schemas.microsoft.com/office/drawing/2014/main" val="2352535324"/>
                    </a:ext>
                  </a:extLst>
                </a:gridCol>
                <a:gridCol w="2621280">
                  <a:extLst>
                    <a:ext uri="{9D8B030D-6E8A-4147-A177-3AD203B41FA5}">
                      <a16:colId xmlns:a16="http://schemas.microsoft.com/office/drawing/2014/main" val="1615312943"/>
                    </a:ext>
                  </a:extLst>
                </a:gridCol>
                <a:gridCol w="2631438">
                  <a:extLst>
                    <a:ext uri="{9D8B030D-6E8A-4147-A177-3AD203B41FA5}">
                      <a16:colId xmlns:a16="http://schemas.microsoft.com/office/drawing/2014/main" val="1194384196"/>
                    </a:ext>
                  </a:extLst>
                </a:gridCol>
              </a:tblGrid>
              <a:tr h="429650">
                <a:tc>
                  <a:txBody>
                    <a:bodyPr/>
                    <a:lstStyle/>
                    <a:p>
                      <a:pPr algn="ctr"/>
                      <a:r>
                        <a:rPr lang="en-US" sz="1200" b="1" dirty="0">
                          <a:latin typeface="Cambria "/>
                        </a:rPr>
                        <a:t>ADDRESSING THE COST ISSUE : DONATIONS AND FUNDRAISING</a:t>
                      </a:r>
                    </a:p>
                  </a:txBody>
                  <a:tcPr marL="68543" marR="68543" marT="34272" marB="34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Cambria "/>
                        </a:rPr>
                        <a:t>RENT TO BUY – AGRIBANK  PARTNERSHIPS</a:t>
                      </a:r>
                    </a:p>
                  </a:txBody>
                  <a:tcPr marL="68543" marR="68543" marT="34272" marB="34272"/>
                </a:tc>
                <a:tc>
                  <a:txBody>
                    <a:bodyPr/>
                    <a:lstStyle/>
                    <a:p>
                      <a:pPr algn="ctr"/>
                      <a:r>
                        <a:rPr lang="en-US" sz="1200" b="1" dirty="0">
                          <a:latin typeface="Cambria "/>
                        </a:rPr>
                        <a:t>SERVICE PROVIDER- PARTNERSHIPS</a:t>
                      </a:r>
                    </a:p>
                  </a:txBody>
                  <a:tcPr marL="68543" marR="68543" marT="34272" marB="34272"/>
                </a:tc>
                <a:tc>
                  <a:txBody>
                    <a:bodyPr/>
                    <a:lstStyle/>
                    <a:p>
                      <a:pPr algn="ctr"/>
                      <a:r>
                        <a:rPr lang="en-US" sz="1200" b="1" dirty="0">
                          <a:latin typeface="Cambria "/>
                        </a:rPr>
                        <a:t>GOVERNMENT: ZESA &amp; REA</a:t>
                      </a:r>
                    </a:p>
                  </a:txBody>
                  <a:tcPr marL="68543" marR="68543" marT="34272" marB="34272"/>
                </a:tc>
                <a:extLst>
                  <a:ext uri="{0D108BD9-81ED-4DB2-BD59-A6C34878D82A}">
                    <a16:rowId xmlns:a16="http://schemas.microsoft.com/office/drawing/2014/main" val="3892104246"/>
                  </a:ext>
                </a:extLst>
              </a:tr>
              <a:tr h="4680970">
                <a:tc>
                  <a:txBody>
                    <a:bodyPr/>
                    <a:lstStyle/>
                    <a:p>
                      <a:pPr marL="228600" indent="-228600" algn="just">
                        <a:buFont typeface="+mj-lt"/>
                        <a:buAutoNum type="arabicPeriod"/>
                      </a:pPr>
                      <a:r>
                        <a:rPr lang="en-US" sz="1200" dirty="0">
                          <a:latin typeface="Cambria" panose="02040503050406030204" pitchFamily="18" charset="0"/>
                          <a:ea typeface="Cambria" panose="02040503050406030204" pitchFamily="18" charset="0"/>
                        </a:rPr>
                        <a:t>This project will source funds through </a:t>
                      </a:r>
                      <a:r>
                        <a:rPr lang="en-US" sz="1200" b="1" dirty="0">
                          <a:latin typeface="Cambria" panose="02040503050406030204" pitchFamily="18" charset="0"/>
                          <a:ea typeface="Cambria" panose="02040503050406030204" pitchFamily="18" charset="0"/>
                        </a:rPr>
                        <a:t>well wishers (mostly  1</a:t>
                      </a:r>
                      <a:r>
                        <a:rPr lang="en-US" sz="1200" b="1" baseline="30000" dirty="0">
                          <a:latin typeface="Cambria" panose="02040503050406030204" pitchFamily="18" charset="0"/>
                          <a:ea typeface="Cambria" panose="02040503050406030204" pitchFamily="18" charset="0"/>
                        </a:rPr>
                        <a:t>st</a:t>
                      </a:r>
                      <a:r>
                        <a:rPr lang="en-US" sz="1200" b="1" dirty="0">
                          <a:latin typeface="Cambria" panose="02040503050406030204" pitchFamily="18" charset="0"/>
                          <a:ea typeface="Cambria" panose="02040503050406030204" pitchFamily="18" charset="0"/>
                        </a:rPr>
                        <a:t> world population) to Donate funds/Solar Units to 3</a:t>
                      </a:r>
                      <a:r>
                        <a:rPr lang="en-US" sz="1200" b="1" baseline="30000" dirty="0">
                          <a:latin typeface="Cambria" panose="02040503050406030204" pitchFamily="18" charset="0"/>
                          <a:ea typeface="Cambria" panose="02040503050406030204" pitchFamily="18" charset="0"/>
                        </a:rPr>
                        <a:t>rd</a:t>
                      </a:r>
                      <a:r>
                        <a:rPr lang="en-US" sz="1200" b="1" dirty="0">
                          <a:latin typeface="Cambria" panose="02040503050406030204" pitchFamily="18" charset="0"/>
                          <a:ea typeface="Cambria" panose="02040503050406030204" pitchFamily="18" charset="0"/>
                        </a:rPr>
                        <a:t> World </a:t>
                      </a:r>
                      <a:r>
                        <a:rPr lang="en-US" sz="1200" b="0" dirty="0">
                          <a:latin typeface="Cambria" panose="02040503050406030204" pitchFamily="18" charset="0"/>
                          <a:ea typeface="Cambria" panose="02040503050406030204" pitchFamily="18" charset="0"/>
                        </a:rPr>
                        <a:t>country </a:t>
                      </a:r>
                      <a:r>
                        <a:rPr lang="en-US" sz="1200" dirty="0">
                          <a:latin typeface="Cambria" panose="02040503050406030204" pitchFamily="18" charset="0"/>
                          <a:ea typeface="Cambria" panose="02040503050406030204" pitchFamily="18" charset="0"/>
                        </a:rPr>
                        <a:t>towards the Rural Electrification Initiative.  This will be facilitated through; Website Monetary Donations, Direct Purchase and Supply of Inputs, Fundraising through the website, Join the monthly giving club.</a:t>
                      </a: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r>
                        <a:rPr lang="en-US" sz="1200" dirty="0">
                          <a:latin typeface="Cambria" panose="02040503050406030204" pitchFamily="18" charset="0"/>
                          <a:ea typeface="Cambria" panose="02040503050406030204" pitchFamily="18" charset="0"/>
                        </a:rPr>
                        <a:t>Engage the </a:t>
                      </a:r>
                      <a:r>
                        <a:rPr lang="en-US" sz="1200" b="1" dirty="0">
                          <a:latin typeface="Cambria" panose="02040503050406030204" pitchFamily="18" charset="0"/>
                          <a:ea typeface="Cambria" panose="02040503050406030204" pitchFamily="18" charset="0"/>
                        </a:rPr>
                        <a:t>Social Innovation Crowd funding platforms </a:t>
                      </a:r>
                      <a:r>
                        <a:rPr lang="en-US" sz="1200" dirty="0">
                          <a:latin typeface="Cambria" panose="02040503050406030204" pitchFamily="18" charset="0"/>
                          <a:ea typeface="Cambria" panose="02040503050406030204" pitchFamily="18" charset="0"/>
                        </a:rPr>
                        <a:t>e.g., Start Some Good , Catalyst , Chuffed, Go Fund Me (More than 9 billion raised), Kickstarter (More that 6.2 billion raised)etc. We will make use of these platforms to try and raise funds toward rural electrification. It is estimated that in 2017, at least USD 13.7 million was raised through crowdfunding platforms for energy access, up nearly 60% from 2016 levels (UNDP, 2018).</a:t>
                      </a: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r>
                        <a:rPr lang="en-US" sz="1200" dirty="0">
                          <a:latin typeface="Cambria" panose="02040503050406030204" pitchFamily="18" charset="0"/>
                          <a:ea typeface="Cambria" panose="02040503050406030204" pitchFamily="18" charset="0"/>
                        </a:rPr>
                        <a:t>Approach </a:t>
                      </a:r>
                      <a:r>
                        <a:rPr lang="en-US" sz="1200" b="1" dirty="0">
                          <a:latin typeface="Cambria" panose="02040503050406030204" pitchFamily="18" charset="0"/>
                          <a:ea typeface="Cambria" panose="02040503050406030204" pitchFamily="18" charset="0"/>
                        </a:rPr>
                        <a:t>1</a:t>
                      </a:r>
                      <a:r>
                        <a:rPr lang="en-US" sz="1200" b="1" baseline="30000" dirty="0">
                          <a:latin typeface="Cambria" panose="02040503050406030204" pitchFamily="18" charset="0"/>
                          <a:ea typeface="Cambria" panose="02040503050406030204" pitchFamily="18" charset="0"/>
                        </a:rPr>
                        <a:t>st</a:t>
                      </a:r>
                      <a:r>
                        <a:rPr lang="en-US" sz="1200" b="1" dirty="0">
                          <a:latin typeface="Cambria" panose="02040503050406030204" pitchFamily="18" charset="0"/>
                          <a:ea typeface="Cambria" panose="02040503050406030204" pitchFamily="18" charset="0"/>
                        </a:rPr>
                        <a:t> World Electrification companies </a:t>
                      </a:r>
                      <a:r>
                        <a:rPr lang="en-US" sz="1200" dirty="0">
                          <a:latin typeface="Cambria" panose="02040503050406030204" pitchFamily="18" charset="0"/>
                          <a:ea typeface="Cambria" panose="02040503050406030204" pitchFamily="18" charset="0"/>
                        </a:rPr>
                        <a:t>and seek donations through dedicating a certain percentage of electricity payments towards rural 3</a:t>
                      </a:r>
                      <a:r>
                        <a:rPr lang="en-US" sz="1200" baseline="30000" dirty="0">
                          <a:latin typeface="Cambria" panose="02040503050406030204" pitchFamily="18" charset="0"/>
                          <a:ea typeface="Cambria" panose="02040503050406030204" pitchFamily="18" charset="0"/>
                        </a:rPr>
                        <a:t>rd</a:t>
                      </a:r>
                      <a:r>
                        <a:rPr lang="en-US" sz="1200" dirty="0">
                          <a:latin typeface="Cambria" panose="02040503050406030204" pitchFamily="18" charset="0"/>
                          <a:ea typeface="Cambria" panose="02040503050406030204" pitchFamily="18" charset="0"/>
                        </a:rPr>
                        <a:t> World electrification.</a:t>
                      </a: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r>
                        <a:rPr lang="en-US" sz="1200" dirty="0">
                          <a:latin typeface="Cambria" panose="02040503050406030204" pitchFamily="18" charset="0"/>
                          <a:ea typeface="Cambria" panose="02040503050406030204" pitchFamily="18" charset="0"/>
                        </a:rPr>
                        <a:t>Local Fundraising and engagement with the local businesses, Environmental organizations, Non-Governmental and Government organizations.</a:t>
                      </a:r>
                      <a:br>
                        <a:rPr lang="en-US" sz="1200" dirty="0">
                          <a:latin typeface="Cambria" panose="02040503050406030204" pitchFamily="18" charset="0"/>
                          <a:ea typeface="Cambria" panose="02040503050406030204" pitchFamily="18" charset="0"/>
                        </a:rPr>
                      </a:br>
                      <a:endParaRPr lang="en-US" sz="1200" dirty="0">
                        <a:latin typeface="Cambria" panose="02040503050406030204" pitchFamily="18" charset="0"/>
                        <a:ea typeface="Cambria" panose="02040503050406030204" pitchFamily="18" charset="0"/>
                      </a:endParaRPr>
                    </a:p>
                  </a:txBody>
                  <a:tcPr marL="68543" marR="68543" marT="34272" marB="34272"/>
                </a:tc>
                <a:tc>
                  <a:txBody>
                    <a:bodyPr/>
                    <a:lstStyle/>
                    <a:p>
                      <a:pPr marL="0" indent="0" algn="just">
                        <a:buFont typeface="Wingdings" panose="05000000000000000000" pitchFamily="2" charset="2"/>
                        <a:buNone/>
                      </a:pPr>
                      <a:r>
                        <a:rPr lang="en-US" sz="1200" dirty="0">
                          <a:latin typeface="Cambria" panose="02040503050406030204" pitchFamily="18" charset="0"/>
                          <a:ea typeface="Cambria" panose="02040503050406030204" pitchFamily="18" charset="0"/>
                        </a:rPr>
                        <a:t>Agribank is a commercial Agricultural Development Bank of  Zimbabwe </a:t>
                      </a:r>
                      <a:r>
                        <a:rPr lang="en-US" sz="1200" b="0" i="0" kern="1200" dirty="0">
                          <a:solidFill>
                            <a:schemeClr val="tx1"/>
                          </a:solidFill>
                          <a:effectLst/>
                          <a:latin typeface="Cambria" panose="02040503050406030204" pitchFamily="18" charset="0"/>
                          <a:ea typeface="Cambria" panose="02040503050406030204" pitchFamily="18" charset="0"/>
                          <a:cs typeface="+mn-cs"/>
                        </a:rPr>
                        <a:t>earmarked to provide finance to farmers in line with the government's land reorganization strategy</a:t>
                      </a:r>
                    </a:p>
                    <a:p>
                      <a:pPr marL="0" indent="0" algn="just">
                        <a:buFont typeface="Wingdings" panose="05000000000000000000" pitchFamily="2" charset="2"/>
                        <a:buNone/>
                      </a:pPr>
                      <a:endParaRPr lang="en-US" sz="1200" b="0" i="0" kern="1200" dirty="0">
                        <a:solidFill>
                          <a:schemeClr val="tx1"/>
                        </a:solidFill>
                        <a:effectLst/>
                        <a:latin typeface="Cambria" panose="02040503050406030204" pitchFamily="18" charset="0"/>
                        <a:ea typeface="Cambria" panose="02040503050406030204" pitchFamily="18" charset="0"/>
                        <a:cs typeface="+mn-cs"/>
                      </a:endParaRPr>
                    </a:p>
                    <a:p>
                      <a:pPr marL="0" indent="0" algn="just">
                        <a:buFont typeface="Wingdings" panose="05000000000000000000" pitchFamily="2" charset="2"/>
                        <a:buNone/>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r>
                        <a:rPr lang="en-US" sz="1200" dirty="0">
                          <a:latin typeface="Cambria" panose="02040503050406030204" pitchFamily="18" charset="0"/>
                          <a:ea typeface="Cambria" panose="02040503050406030204" pitchFamily="18" charset="0"/>
                        </a:rPr>
                        <a:t>For sustainability and self-financing, it is also proposed that rural household may purchase their own units on a Rent-To- Buy Basis. Taking into consideration that agricultural proceeds are seasonal, this payment plan facilitates periodic instalments over a period, hence lessening the affordability burden. </a:t>
                      </a: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r>
                        <a:rPr lang="en-US" sz="1200" dirty="0">
                          <a:latin typeface="Cambria" panose="02040503050406030204" pitchFamily="18" charset="0"/>
                          <a:ea typeface="Cambria" panose="02040503050406030204" pitchFamily="18" charset="0"/>
                        </a:rPr>
                        <a:t>Partnering with Agribank to provide rural households/ farmers access to commercial debt financing in large volumes and the pay-as-you-go solar units at low or no interest rates, payable from agricultural and other value-added agricultural activities produce resultant from Solar irrigations. </a:t>
                      </a: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0" indent="0" algn="just">
                        <a:buFont typeface="+mj-lt"/>
                        <a:buNone/>
                      </a:pPr>
                      <a:r>
                        <a:rPr lang="en-US" sz="1200" dirty="0">
                          <a:latin typeface="Cambria" panose="02040503050406030204" pitchFamily="18" charset="0"/>
                          <a:ea typeface="Cambria" panose="02040503050406030204" pitchFamily="18" charset="0"/>
                        </a:rPr>
                        <a:t>The above suggestions are inline with the government 2030 Vision to realize an Upper- Middle economy through the Uplifting the country’s livelihoods. </a:t>
                      </a:r>
                    </a:p>
                  </a:txBody>
                  <a:tcPr marL="68543" marR="68543" marT="34272" marB="34272"/>
                </a:tc>
                <a:tc>
                  <a:txBody>
                    <a:bodyPr/>
                    <a:lstStyle/>
                    <a:p>
                      <a:pPr marL="228600" indent="-228600" algn="just">
                        <a:buFont typeface="+mj-lt"/>
                        <a:buAutoNum type="arabicPeriod"/>
                      </a:pPr>
                      <a:r>
                        <a:rPr lang="en-US" sz="1200" dirty="0">
                          <a:latin typeface="Cambria" panose="02040503050406030204" pitchFamily="18" charset="0"/>
                          <a:ea typeface="Cambria" panose="02040503050406030204" pitchFamily="18" charset="0"/>
                        </a:rPr>
                        <a:t>Synergies with the likes of Econet and Netone to provide affordable Wi-Fi bundle products inline with their social responsibility core values.</a:t>
                      </a: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r>
                        <a:rPr lang="en-US" sz="1200" dirty="0">
                          <a:latin typeface="Cambria" panose="02040503050406030204" pitchFamily="18" charset="0"/>
                          <a:ea typeface="Cambria" panose="02040503050406030204" pitchFamily="18" charset="0"/>
                        </a:rPr>
                        <a:t>Arrange for periodic instalments through mobile money.</a:t>
                      </a: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r>
                        <a:rPr lang="en-US" sz="1200" dirty="0">
                          <a:latin typeface="Cambria" panose="02040503050406030204" pitchFamily="18" charset="0"/>
                          <a:ea typeface="Cambria" panose="02040503050406030204" pitchFamily="18" charset="0"/>
                        </a:rPr>
                        <a:t>Fundraising through established service providers brands.</a:t>
                      </a: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r>
                        <a:rPr lang="en-US" sz="1200" dirty="0">
                          <a:latin typeface="Cambria" panose="02040503050406030204" pitchFamily="18" charset="0"/>
                          <a:ea typeface="Cambria" panose="02040503050406030204" pitchFamily="18" charset="0"/>
                        </a:rPr>
                        <a:t>Seek donations through dedicating a certain percentage of their airtime purchase towards rural electrification.</a:t>
                      </a:r>
                    </a:p>
                    <a:p>
                      <a:pPr marL="228600" indent="-228600" algn="just">
                        <a:buFont typeface="+mj-lt"/>
                        <a:buAutoNum type="arabicPeriod"/>
                      </a:pPr>
                      <a:endParaRPr lang="en-US" sz="1200" dirty="0">
                        <a:latin typeface="Cambria" panose="02040503050406030204" pitchFamily="18" charset="0"/>
                        <a:ea typeface="Cambria" panose="02040503050406030204" pitchFamily="18" charset="0"/>
                      </a:endParaRPr>
                    </a:p>
                    <a:p>
                      <a:pPr marL="228600" indent="-228600" algn="just">
                        <a:buFont typeface="+mj-lt"/>
                        <a:buAutoNum type="arabicPeriod"/>
                      </a:pPr>
                      <a:r>
                        <a:rPr lang="en-US" sz="1200" dirty="0">
                          <a:latin typeface="Cambria" panose="02040503050406030204" pitchFamily="18" charset="0"/>
                          <a:ea typeface="Cambria" panose="02040503050406030204" pitchFamily="18" charset="0"/>
                        </a:rPr>
                        <a:t>Partnership with Huawei for the supply of their Solar Panels, Inverters, Battery, Modem and Tablets. </a:t>
                      </a:r>
                    </a:p>
                    <a:p>
                      <a:pPr marL="228600" indent="-228600" algn="just">
                        <a:buFont typeface="+mj-lt"/>
                        <a:buAutoNum type="arabicPeriod"/>
                      </a:pPr>
                      <a:endParaRPr lang="en-US" sz="1200" b="0" dirty="0">
                        <a:latin typeface="Cambria" panose="02040503050406030204" pitchFamily="18" charset="0"/>
                        <a:ea typeface="Cambria" panose="02040503050406030204" pitchFamily="18" charset="0"/>
                      </a:endParaRPr>
                    </a:p>
                  </a:txBody>
                  <a:tcPr marL="68543" marR="68543" marT="34272" marB="34272"/>
                </a:tc>
                <a:tc>
                  <a:txBody>
                    <a:bodyPr/>
                    <a:lstStyle/>
                    <a:p>
                      <a:pPr marL="0" indent="0" algn="just">
                        <a:buFont typeface="Wingdings" panose="05000000000000000000" pitchFamily="2" charset="2"/>
                        <a:buNone/>
                      </a:pPr>
                      <a:r>
                        <a:rPr lang="en-US" sz="1200" dirty="0">
                          <a:latin typeface="Cambria" panose="02040503050406030204" pitchFamily="18" charset="0"/>
                          <a:ea typeface="Cambria" panose="02040503050406030204" pitchFamily="18" charset="0"/>
                        </a:rPr>
                        <a:t>Through its wings responsible for the National Electrification (ZESA) and Rural Electrification (REA), engage the government and leverage the Rural Electrification Fund (REF) </a:t>
                      </a:r>
                      <a:r>
                        <a:rPr lang="en-US" sz="1200" b="0" i="0" kern="1200" dirty="0">
                          <a:solidFill>
                            <a:schemeClr val="tx1"/>
                          </a:solidFill>
                          <a:effectLst/>
                          <a:latin typeface="Cambria" panose="02040503050406030204" pitchFamily="18" charset="0"/>
                          <a:ea typeface="Cambria" panose="02040503050406030204" pitchFamily="18" charset="0"/>
                          <a:cs typeface="+mn-cs"/>
                        </a:rPr>
                        <a:t> whose mandate is to facilitate rapid and equitable electrification of all the rural areas of Zimbabwe through the </a:t>
                      </a:r>
                      <a:r>
                        <a:rPr lang="en-US" sz="1200" b="0" i="0" u="none" strike="noStrike" kern="1200" dirty="0">
                          <a:solidFill>
                            <a:schemeClr val="tx1"/>
                          </a:solidFill>
                          <a:effectLst/>
                          <a:latin typeface="Cambria" panose="02040503050406030204" pitchFamily="18" charset="0"/>
                          <a:ea typeface="Cambria" panose="02040503050406030204" pitchFamily="18" charset="0"/>
                          <a:cs typeface="+mn-cs"/>
                        </a:rPr>
                        <a:t>conventional grid</a:t>
                      </a:r>
                      <a:r>
                        <a:rPr lang="en-US" sz="1200" b="0" i="0" kern="1200" dirty="0">
                          <a:solidFill>
                            <a:schemeClr val="tx1"/>
                          </a:solidFill>
                          <a:effectLst/>
                          <a:latin typeface="Cambria" panose="02040503050406030204" pitchFamily="18" charset="0"/>
                          <a:ea typeface="Cambria" panose="02040503050406030204" pitchFamily="18" charset="0"/>
                          <a:cs typeface="+mn-cs"/>
                        </a:rPr>
                        <a:t> network and other renewable energy technologies such as solar and </a:t>
                      </a:r>
                      <a:r>
                        <a:rPr lang="en-US" sz="1200" b="0" i="0" u="none" strike="noStrike" kern="1200" dirty="0">
                          <a:solidFill>
                            <a:schemeClr val="tx1"/>
                          </a:solidFill>
                          <a:effectLst/>
                          <a:latin typeface="Cambria" panose="02040503050406030204" pitchFamily="18" charset="0"/>
                          <a:ea typeface="Cambria" panose="02040503050406030204" pitchFamily="18" charset="0"/>
                          <a:cs typeface="+mn-cs"/>
                        </a:rPr>
                        <a:t>biogas (https://rea.co.zw/our-mandate/)</a:t>
                      </a:r>
                      <a:endParaRPr lang="en-US" sz="1200" dirty="0">
                        <a:latin typeface="Cambria" panose="02040503050406030204" pitchFamily="18" charset="0"/>
                        <a:ea typeface="Cambria" panose="02040503050406030204" pitchFamily="18" charset="0"/>
                      </a:endParaRPr>
                    </a:p>
                  </a:txBody>
                  <a:tcPr marL="68543" marR="68543" marT="34272" marB="34272"/>
                </a:tc>
                <a:extLst>
                  <a:ext uri="{0D108BD9-81ED-4DB2-BD59-A6C34878D82A}">
                    <a16:rowId xmlns:a16="http://schemas.microsoft.com/office/drawing/2014/main" val="425697093"/>
                  </a:ext>
                </a:extLst>
              </a:tr>
            </a:tbl>
          </a:graphicData>
        </a:graphic>
      </p:graphicFrame>
    </p:spTree>
    <p:extLst>
      <p:ext uri="{BB962C8B-B14F-4D97-AF65-F5344CB8AC3E}">
        <p14:creationId xmlns:p14="http://schemas.microsoft.com/office/powerpoint/2010/main" val="1737935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6AE2-B639-4697-8567-9FEC32E4EC2A}"/>
              </a:ext>
            </a:extLst>
          </p:cNvPr>
          <p:cNvSpPr>
            <a:spLocks noGrp="1"/>
          </p:cNvSpPr>
          <p:nvPr>
            <p:ph type="ctrTitle"/>
          </p:nvPr>
        </p:nvSpPr>
        <p:spPr>
          <a:xfrm>
            <a:off x="1326037" y="204297"/>
            <a:ext cx="9144000" cy="555608"/>
          </a:xfrm>
        </p:spPr>
        <p:txBody>
          <a:bodyPr/>
          <a:lstStyle/>
          <a:p>
            <a:r>
              <a:rPr lang="en-US" sz="3200" b="1" dirty="0">
                <a:latin typeface="Times New Roman" panose="02020603050405020304" pitchFamily="18" charset="0"/>
                <a:cs typeface="Times New Roman" panose="02020603050405020304" pitchFamily="18" charset="0"/>
              </a:rPr>
              <a:t>THE MODEL</a:t>
            </a:r>
          </a:p>
        </p:txBody>
      </p:sp>
      <p:sp>
        <p:nvSpPr>
          <p:cNvPr id="3" name="Subtitle 2">
            <a:extLst>
              <a:ext uri="{FF2B5EF4-FFF2-40B4-BE49-F238E27FC236}">
                <a16:creationId xmlns:a16="http://schemas.microsoft.com/office/drawing/2014/main" id="{DADC5A99-D8C4-4908-9B3F-D5624A65D85E}"/>
              </a:ext>
            </a:extLst>
          </p:cNvPr>
          <p:cNvSpPr>
            <a:spLocks noGrp="1"/>
          </p:cNvSpPr>
          <p:nvPr>
            <p:ph type="subTitle" idx="1"/>
          </p:nvPr>
        </p:nvSpPr>
        <p:spPr>
          <a:xfrm>
            <a:off x="216815" y="810705"/>
            <a:ext cx="11821213" cy="5476973"/>
          </a:xfrm>
        </p:spPr>
        <p:txBody>
          <a:bodyPr/>
          <a:lstStyle/>
          <a:p>
            <a:pPr algn="just"/>
            <a:endParaRPr lang="en-US" dirty="0"/>
          </a:p>
        </p:txBody>
      </p:sp>
      <p:graphicFrame>
        <p:nvGraphicFramePr>
          <p:cNvPr id="5" name="Table 5">
            <a:extLst>
              <a:ext uri="{FF2B5EF4-FFF2-40B4-BE49-F238E27FC236}">
                <a16:creationId xmlns:a16="http://schemas.microsoft.com/office/drawing/2014/main" id="{23F6E108-5B72-48E3-8511-994965A756FE}"/>
              </a:ext>
            </a:extLst>
          </p:cNvPr>
          <p:cNvGraphicFramePr>
            <a:graphicFrameLocks noGrp="1"/>
          </p:cNvGraphicFramePr>
          <p:nvPr>
            <p:extLst>
              <p:ext uri="{D42A27DB-BD31-4B8C-83A1-F6EECF244321}">
                <p14:modId xmlns:p14="http://schemas.microsoft.com/office/powerpoint/2010/main" val="3558754531"/>
              </p:ext>
            </p:extLst>
          </p:nvPr>
        </p:nvGraphicFramePr>
        <p:xfrm>
          <a:off x="0" y="810704"/>
          <a:ext cx="12192000" cy="5599824"/>
        </p:xfrm>
        <a:graphic>
          <a:graphicData uri="http://schemas.openxmlformats.org/drawingml/2006/table">
            <a:tbl>
              <a:tblPr firstRow="1" bandRow="1">
                <a:tableStyleId>{21E4AEA4-8DFA-4A89-87EB-49C32662AFE0}</a:tableStyleId>
              </a:tblPr>
              <a:tblGrid>
                <a:gridCol w="255474">
                  <a:extLst>
                    <a:ext uri="{9D8B030D-6E8A-4147-A177-3AD203B41FA5}">
                      <a16:colId xmlns:a16="http://schemas.microsoft.com/office/drawing/2014/main" val="2739407013"/>
                    </a:ext>
                  </a:extLst>
                </a:gridCol>
                <a:gridCol w="4893308">
                  <a:extLst>
                    <a:ext uri="{9D8B030D-6E8A-4147-A177-3AD203B41FA5}">
                      <a16:colId xmlns:a16="http://schemas.microsoft.com/office/drawing/2014/main" val="807880681"/>
                    </a:ext>
                  </a:extLst>
                </a:gridCol>
                <a:gridCol w="4284119">
                  <a:extLst>
                    <a:ext uri="{9D8B030D-6E8A-4147-A177-3AD203B41FA5}">
                      <a16:colId xmlns:a16="http://schemas.microsoft.com/office/drawing/2014/main" val="3152176713"/>
                    </a:ext>
                  </a:extLst>
                </a:gridCol>
                <a:gridCol w="2759099">
                  <a:extLst>
                    <a:ext uri="{9D8B030D-6E8A-4147-A177-3AD203B41FA5}">
                      <a16:colId xmlns:a16="http://schemas.microsoft.com/office/drawing/2014/main" val="2559203498"/>
                    </a:ext>
                  </a:extLst>
                </a:gridCol>
              </a:tblGrid>
              <a:tr h="666719">
                <a:tc rowSpan="2">
                  <a:txBody>
                    <a:bodyPr/>
                    <a:lstStyle/>
                    <a:p>
                      <a:endParaRPr lang="en-US" dirty="0">
                        <a:solidFill>
                          <a:schemeClr val="bg1"/>
                        </a:solidFill>
                      </a:endParaRPr>
                    </a:p>
                  </a:txBody>
                  <a:tcPr/>
                </a:tc>
                <a:tc>
                  <a:txBody>
                    <a:bodyPr/>
                    <a:lstStyle/>
                    <a:p>
                      <a:r>
                        <a:rPr lang="en-US" dirty="0">
                          <a:solidFill>
                            <a:schemeClr val="tx1"/>
                          </a:solidFill>
                        </a:rPr>
                        <a:t>UPSTREAM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PRODUCTION PROCESS</a:t>
                      </a:r>
                    </a:p>
                    <a:p>
                      <a:endParaRPr 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DOWNSTREAM PROCESS</a:t>
                      </a:r>
                    </a:p>
                    <a:p>
                      <a:endParaRPr lang="en-US" dirty="0">
                        <a:solidFill>
                          <a:schemeClr val="bg1"/>
                        </a:solidFill>
                      </a:endParaRPr>
                    </a:p>
                  </a:txBody>
                  <a:tcPr/>
                </a:tc>
                <a:extLst>
                  <a:ext uri="{0D108BD9-81ED-4DB2-BD59-A6C34878D82A}">
                    <a16:rowId xmlns:a16="http://schemas.microsoft.com/office/drawing/2014/main" val="973856128"/>
                  </a:ext>
                </a:extLst>
              </a:tr>
              <a:tr h="4933105">
                <a:tc vMerge="1">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latin typeface="Times New Roman" panose="02020603050405020304" pitchFamily="18" charset="0"/>
                        <a:cs typeface="Times New Roman" panose="02020603050405020304" pitchFamily="18" charset="0"/>
                      </a:endParaRPr>
                    </a:p>
                  </a:txBody>
                  <a:tcPr/>
                </a:tc>
                <a:tc>
                  <a:txBody>
                    <a:bodyPr/>
                    <a:lstStyle/>
                    <a:p>
                      <a:endParaRPr lang="en-US" dirty="0">
                        <a:solidFill>
                          <a:schemeClr val="bg1"/>
                        </a:solidFill>
                        <a:latin typeface="Times New Roman" panose="02020603050405020304" pitchFamily="18" charset="0"/>
                        <a:cs typeface="Times New Roman" panose="02020603050405020304" pitchFamily="18" charset="0"/>
                      </a:endParaRPr>
                    </a:p>
                  </a:txBody>
                  <a:tcPr/>
                </a:tc>
                <a:tc>
                  <a:txBody>
                    <a:bodyPr/>
                    <a:lstStyle/>
                    <a:p>
                      <a:endParaRPr lang="en-US" sz="12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262895"/>
                  </a:ext>
                </a:extLst>
              </a:tr>
            </a:tbl>
          </a:graphicData>
        </a:graphic>
      </p:graphicFrame>
      <p:sp>
        <p:nvSpPr>
          <p:cNvPr id="7" name="Rectangle: Rounded Corners 6">
            <a:extLst>
              <a:ext uri="{FF2B5EF4-FFF2-40B4-BE49-F238E27FC236}">
                <a16:creationId xmlns:a16="http://schemas.microsoft.com/office/drawing/2014/main" id="{AF4E277D-1D23-4581-9E75-ED562EBF41C9}"/>
              </a:ext>
            </a:extLst>
          </p:cNvPr>
          <p:cNvSpPr/>
          <p:nvPr/>
        </p:nvSpPr>
        <p:spPr>
          <a:xfrm>
            <a:off x="323485" y="2213945"/>
            <a:ext cx="2005103" cy="12743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b="0" i="0" dirty="0">
                <a:solidFill>
                  <a:srgbClr val="000000"/>
                </a:solidFill>
                <a:effectLst/>
                <a:latin typeface="Times New Roman" panose="02020603050405020304" pitchFamily="18" charset="0"/>
                <a:cs typeface="Times New Roman" panose="02020603050405020304" pitchFamily="18" charset="0"/>
              </a:rPr>
              <a:t>Solar Photovoltaic</a:t>
            </a:r>
          </a:p>
          <a:p>
            <a:pPr algn="just"/>
            <a:r>
              <a:rPr lang="en-US" b="0" i="0" dirty="0">
                <a:solidFill>
                  <a:srgbClr val="000000"/>
                </a:solidFill>
                <a:effectLst/>
                <a:latin typeface="Times New Roman" panose="02020603050405020304" pitchFamily="18" charset="0"/>
                <a:cs typeface="Times New Roman" panose="02020603050405020304" pitchFamily="18" charset="0"/>
              </a:rPr>
              <a:t> </a:t>
            </a:r>
          </a:p>
          <a:p>
            <a:pPr algn="ctr"/>
            <a:r>
              <a:rPr lang="en-US" b="0" i="0" dirty="0">
                <a:solidFill>
                  <a:srgbClr val="000000"/>
                </a:solidFill>
                <a:effectLst/>
                <a:latin typeface="Times New Roman" panose="02020603050405020304" pitchFamily="18" charset="0"/>
                <a:cs typeface="Times New Roman" panose="02020603050405020304" pitchFamily="18" charset="0"/>
              </a:rPr>
              <a:t> Solar </a:t>
            </a:r>
            <a:r>
              <a:rPr lang="en-US" dirty="0">
                <a:solidFill>
                  <a:srgbClr val="000000"/>
                </a:solidFill>
                <a:latin typeface="Times New Roman" panose="02020603050405020304" pitchFamily="18" charset="0"/>
                <a:cs typeface="Times New Roman" panose="02020603050405020304" pitchFamily="18" charset="0"/>
              </a:rPr>
              <a:t>T</a:t>
            </a:r>
            <a:r>
              <a:rPr lang="en-US" b="0" i="0" dirty="0">
                <a:solidFill>
                  <a:srgbClr val="000000"/>
                </a:solidFill>
                <a:effectLst/>
                <a:latin typeface="Times New Roman" panose="02020603050405020304" pitchFamily="18" charset="0"/>
                <a:cs typeface="Times New Roman" panose="02020603050405020304" pitchFamily="18" charset="0"/>
              </a:rPr>
              <a:t>hermal</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E2B4D62B-ED84-46BA-AD47-BAD1790195FF}"/>
              </a:ext>
            </a:extLst>
          </p:cNvPr>
          <p:cNvSpPr/>
          <p:nvPr/>
        </p:nvSpPr>
        <p:spPr>
          <a:xfrm>
            <a:off x="2822112" y="4247771"/>
            <a:ext cx="1935804" cy="90498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PV Modules, inverters, control panels etc.</a:t>
            </a:r>
          </a:p>
        </p:txBody>
      </p:sp>
      <p:sp>
        <p:nvSpPr>
          <p:cNvPr id="9" name="Rectangle: Rounded Corners 8">
            <a:extLst>
              <a:ext uri="{FF2B5EF4-FFF2-40B4-BE49-F238E27FC236}">
                <a16:creationId xmlns:a16="http://schemas.microsoft.com/office/drawing/2014/main" id="{D48560A9-CBF6-43E2-B22D-19F49961AA3B}"/>
              </a:ext>
            </a:extLst>
          </p:cNvPr>
          <p:cNvSpPr/>
          <p:nvPr/>
        </p:nvSpPr>
        <p:spPr>
          <a:xfrm>
            <a:off x="2827527" y="3044443"/>
            <a:ext cx="1935804" cy="90498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System Design and Engineering</a:t>
            </a:r>
          </a:p>
        </p:txBody>
      </p:sp>
      <p:sp>
        <p:nvSpPr>
          <p:cNvPr id="10" name="Rectangle: Rounded Corners 9">
            <a:extLst>
              <a:ext uri="{FF2B5EF4-FFF2-40B4-BE49-F238E27FC236}">
                <a16:creationId xmlns:a16="http://schemas.microsoft.com/office/drawing/2014/main" id="{71FBA9F7-E359-4620-8EBB-B0E54F414F5F}"/>
              </a:ext>
            </a:extLst>
          </p:cNvPr>
          <p:cNvSpPr/>
          <p:nvPr/>
        </p:nvSpPr>
        <p:spPr>
          <a:xfrm>
            <a:off x="2821895" y="1857983"/>
            <a:ext cx="1935804" cy="8365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Solar Panels</a:t>
            </a:r>
          </a:p>
        </p:txBody>
      </p:sp>
      <p:sp>
        <p:nvSpPr>
          <p:cNvPr id="11" name="Rectangle: Rounded Corners 10">
            <a:extLst>
              <a:ext uri="{FF2B5EF4-FFF2-40B4-BE49-F238E27FC236}">
                <a16:creationId xmlns:a16="http://schemas.microsoft.com/office/drawing/2014/main" id="{098B8D27-5DC5-473B-A9A7-D413D44DB9E0}"/>
              </a:ext>
            </a:extLst>
          </p:cNvPr>
          <p:cNvSpPr/>
          <p:nvPr/>
        </p:nvSpPr>
        <p:spPr>
          <a:xfrm>
            <a:off x="5187649" y="2859774"/>
            <a:ext cx="2185916" cy="12743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Fittings, Installation, Commissioning,</a:t>
            </a:r>
          </a:p>
          <a:p>
            <a:pPr algn="ctr"/>
            <a:r>
              <a:rPr lang="en-US" dirty="0">
                <a:solidFill>
                  <a:schemeClr val="tx1"/>
                </a:solidFill>
                <a:latin typeface="Times New Roman" panose="02020603050405020304" pitchFamily="18" charset="0"/>
                <a:cs typeface="Times New Roman" panose="02020603050405020304" pitchFamily="18" charset="0"/>
              </a:rPr>
              <a:t>Conversion Process</a:t>
            </a:r>
          </a:p>
        </p:txBody>
      </p:sp>
      <p:sp>
        <p:nvSpPr>
          <p:cNvPr id="12" name="Rectangle: Rounded Corners 11">
            <a:extLst>
              <a:ext uri="{FF2B5EF4-FFF2-40B4-BE49-F238E27FC236}">
                <a16:creationId xmlns:a16="http://schemas.microsoft.com/office/drawing/2014/main" id="{19D0DBE6-36CF-4FB8-BA04-57221821D42A}"/>
              </a:ext>
            </a:extLst>
          </p:cNvPr>
          <p:cNvSpPr/>
          <p:nvPr/>
        </p:nvSpPr>
        <p:spPr>
          <a:xfrm>
            <a:off x="7602581" y="3080859"/>
            <a:ext cx="1403191" cy="8365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Electricity</a:t>
            </a:r>
          </a:p>
          <a:p>
            <a:pPr algn="ctr"/>
            <a:r>
              <a:rPr lang="en-US" dirty="0">
                <a:solidFill>
                  <a:schemeClr val="tx1"/>
                </a:solidFill>
                <a:latin typeface="Times New Roman" panose="02020603050405020304" pitchFamily="18" charset="0"/>
                <a:cs typeface="Times New Roman" panose="02020603050405020304" pitchFamily="18" charset="0"/>
              </a:rPr>
              <a:t>Heat</a:t>
            </a:r>
          </a:p>
        </p:txBody>
      </p:sp>
      <p:sp>
        <p:nvSpPr>
          <p:cNvPr id="13" name="Rectangle: Rounded Corners 12">
            <a:extLst>
              <a:ext uri="{FF2B5EF4-FFF2-40B4-BE49-F238E27FC236}">
                <a16:creationId xmlns:a16="http://schemas.microsoft.com/office/drawing/2014/main" id="{1A7B5C95-9D9D-4085-8929-6148DF325320}"/>
              </a:ext>
            </a:extLst>
          </p:cNvPr>
          <p:cNvSpPr/>
          <p:nvPr/>
        </p:nvSpPr>
        <p:spPr>
          <a:xfrm>
            <a:off x="9442292" y="2344365"/>
            <a:ext cx="2702405" cy="28083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tx1"/>
              </a:solidFill>
              <a:latin typeface="Times New Roman" panose="02020603050405020304" pitchFamily="18" charset="0"/>
              <a:cs typeface="Times New Roman" panose="02020603050405020304" pitchFamily="18" charset="0"/>
            </a:endParaRPr>
          </a:p>
          <a:p>
            <a:pPr algn="ctr"/>
            <a:r>
              <a:rPr lang="en-US" dirty="0">
                <a:solidFill>
                  <a:schemeClr val="tx1"/>
                </a:solidFill>
                <a:latin typeface="Times New Roman" panose="02020603050405020304" pitchFamily="18" charset="0"/>
                <a:cs typeface="Times New Roman" panose="02020603050405020304" pitchFamily="18" charset="0"/>
              </a:rPr>
              <a:t>Rural Households</a:t>
            </a:r>
          </a:p>
          <a:p>
            <a:pPr algn="ctr"/>
            <a:r>
              <a:rPr lang="en-US" dirty="0">
                <a:solidFill>
                  <a:schemeClr val="tx1"/>
                </a:solidFill>
                <a:latin typeface="Times New Roman" panose="02020603050405020304" pitchFamily="18" charset="0"/>
                <a:cs typeface="Times New Roman" panose="02020603050405020304" pitchFamily="18" charset="0"/>
              </a:rPr>
              <a:t>Agricultural activities</a:t>
            </a:r>
          </a:p>
          <a:p>
            <a:pPr algn="ctr"/>
            <a:endParaRPr lang="en-US" dirty="0">
              <a:solidFill>
                <a:schemeClr val="tx1"/>
              </a:solidFill>
              <a:latin typeface="Times New Roman" panose="02020603050405020304" pitchFamily="18" charset="0"/>
              <a:cs typeface="Times New Roman" panose="02020603050405020304" pitchFamily="18" charset="0"/>
            </a:endParaRPr>
          </a:p>
          <a:p>
            <a:pPr algn="ctr"/>
            <a:r>
              <a:rPr lang="en-US" b="1" dirty="0">
                <a:solidFill>
                  <a:schemeClr val="tx1"/>
                </a:solidFill>
                <a:latin typeface="Times New Roman" panose="02020603050405020304" pitchFamily="18" charset="0"/>
                <a:cs typeface="Times New Roman" panose="02020603050405020304" pitchFamily="18" charset="0"/>
              </a:rPr>
              <a:t>Income (Rent to Buy): </a:t>
            </a:r>
          </a:p>
          <a:p>
            <a:pPr algn="ctr"/>
            <a:r>
              <a:rPr lang="en-US" dirty="0">
                <a:solidFill>
                  <a:schemeClr val="tx1"/>
                </a:solidFill>
                <a:latin typeface="Times New Roman" panose="02020603050405020304" pitchFamily="18" charset="0"/>
                <a:cs typeface="Times New Roman" panose="02020603050405020304" pitchFamily="18" charset="0"/>
              </a:rPr>
              <a:t>Sales, distribution, installations, accessories</a:t>
            </a:r>
          </a:p>
          <a:p>
            <a:pPr algn="ctr"/>
            <a:r>
              <a:rPr lang="en-US" dirty="0">
                <a:solidFill>
                  <a:schemeClr val="tx1"/>
                </a:solidFill>
                <a:latin typeface="Times New Roman" panose="02020603050405020304" pitchFamily="18" charset="0"/>
                <a:cs typeface="Times New Roman" panose="02020603050405020304" pitchFamily="18" charset="0"/>
              </a:rPr>
              <a:t>Servicing, maintenance, tracking, &amp; Repairs</a:t>
            </a:r>
          </a:p>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642866FD-BCA9-4F8A-8988-7390B6C3BE69}"/>
              </a:ext>
            </a:extLst>
          </p:cNvPr>
          <p:cNvSpPr/>
          <p:nvPr/>
        </p:nvSpPr>
        <p:spPr>
          <a:xfrm>
            <a:off x="5238345" y="4550174"/>
            <a:ext cx="2113056" cy="8365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Operational/Labor Costs</a:t>
            </a:r>
          </a:p>
        </p:txBody>
      </p:sp>
      <p:cxnSp>
        <p:nvCxnSpPr>
          <p:cNvPr id="16" name="Straight Connector 15">
            <a:extLst>
              <a:ext uri="{FF2B5EF4-FFF2-40B4-BE49-F238E27FC236}">
                <a16:creationId xmlns:a16="http://schemas.microsoft.com/office/drawing/2014/main" id="{4B4CB042-8008-44A2-A4DD-EDDCC0E19ADE}"/>
              </a:ext>
            </a:extLst>
          </p:cNvPr>
          <p:cNvCxnSpPr>
            <a:cxnSpLocks/>
          </p:cNvCxnSpPr>
          <p:nvPr/>
        </p:nvCxnSpPr>
        <p:spPr>
          <a:xfrm>
            <a:off x="2568102" y="2276272"/>
            <a:ext cx="0" cy="2423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69768A-1F28-4B3E-81D8-07A689685B39}"/>
              </a:ext>
            </a:extLst>
          </p:cNvPr>
          <p:cNvCxnSpPr>
            <a:cxnSpLocks/>
          </p:cNvCxnSpPr>
          <p:nvPr/>
        </p:nvCxnSpPr>
        <p:spPr>
          <a:xfrm>
            <a:off x="2568102" y="2276272"/>
            <a:ext cx="253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3A756CD-8A3F-40F5-A0D1-8CC31A8FA712}"/>
              </a:ext>
            </a:extLst>
          </p:cNvPr>
          <p:cNvCxnSpPr>
            <a:cxnSpLocks/>
            <a:endCxn id="8" idx="1"/>
          </p:cNvCxnSpPr>
          <p:nvPr/>
        </p:nvCxnSpPr>
        <p:spPr>
          <a:xfrm>
            <a:off x="2568102" y="4700264"/>
            <a:ext cx="25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5E6E301-6874-4341-9479-7A24166D9D6E}"/>
              </a:ext>
            </a:extLst>
          </p:cNvPr>
          <p:cNvCxnSpPr>
            <a:cxnSpLocks/>
            <a:endCxn id="9" idx="1"/>
          </p:cNvCxnSpPr>
          <p:nvPr/>
        </p:nvCxnSpPr>
        <p:spPr>
          <a:xfrm>
            <a:off x="2568102" y="3496937"/>
            <a:ext cx="259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B7CDA6-40A0-4841-8516-367EC564D09D}"/>
              </a:ext>
            </a:extLst>
          </p:cNvPr>
          <p:cNvCxnSpPr>
            <a:cxnSpLocks/>
          </p:cNvCxnSpPr>
          <p:nvPr/>
        </p:nvCxnSpPr>
        <p:spPr>
          <a:xfrm>
            <a:off x="2342586" y="2859774"/>
            <a:ext cx="225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670415A-F766-4109-9142-0BAAB5462238}"/>
              </a:ext>
            </a:extLst>
          </p:cNvPr>
          <p:cNvCxnSpPr>
            <a:stCxn id="10" idx="3"/>
          </p:cNvCxnSpPr>
          <p:nvPr/>
        </p:nvCxnSpPr>
        <p:spPr>
          <a:xfrm flipV="1">
            <a:off x="4757699" y="2276272"/>
            <a:ext cx="21313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D09301-4159-42B8-B455-8F89E5935732}"/>
              </a:ext>
            </a:extLst>
          </p:cNvPr>
          <p:cNvCxnSpPr>
            <a:stCxn id="8" idx="3"/>
          </p:cNvCxnSpPr>
          <p:nvPr/>
        </p:nvCxnSpPr>
        <p:spPr>
          <a:xfrm>
            <a:off x="4757916" y="4700264"/>
            <a:ext cx="2129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CD77BFC-3D55-4BDB-B3EF-FA3486C017F3}"/>
              </a:ext>
            </a:extLst>
          </p:cNvPr>
          <p:cNvCxnSpPr/>
          <p:nvPr/>
        </p:nvCxnSpPr>
        <p:spPr>
          <a:xfrm>
            <a:off x="4970834" y="2276272"/>
            <a:ext cx="0" cy="2423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5E8686-41C5-4FEE-AE15-A7D766CC641A}"/>
              </a:ext>
            </a:extLst>
          </p:cNvPr>
          <p:cNvCxnSpPr>
            <a:cxnSpLocks/>
            <a:stCxn id="9" idx="3"/>
            <a:endCxn id="11" idx="1"/>
          </p:cNvCxnSpPr>
          <p:nvPr/>
        </p:nvCxnSpPr>
        <p:spPr>
          <a:xfrm flipV="1">
            <a:off x="4763331" y="3496936"/>
            <a:ext cx="4243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D80261F-C301-4E29-A161-B39B0A97A9C6}"/>
              </a:ext>
            </a:extLst>
          </p:cNvPr>
          <p:cNvCxnSpPr>
            <a:cxnSpLocks/>
            <a:stCxn id="11" idx="3"/>
            <a:endCxn id="12" idx="1"/>
          </p:cNvCxnSpPr>
          <p:nvPr/>
        </p:nvCxnSpPr>
        <p:spPr>
          <a:xfrm>
            <a:off x="7373565" y="3496936"/>
            <a:ext cx="229016" cy="2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612735-8C98-4FD7-9D42-1D2C32263970}"/>
              </a:ext>
            </a:extLst>
          </p:cNvPr>
          <p:cNvCxnSpPr>
            <a:cxnSpLocks/>
          </p:cNvCxnSpPr>
          <p:nvPr/>
        </p:nvCxnSpPr>
        <p:spPr>
          <a:xfrm>
            <a:off x="9005772" y="3488268"/>
            <a:ext cx="4365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F87187B-3029-4CD7-9D55-9717D4E6FBEF}"/>
              </a:ext>
            </a:extLst>
          </p:cNvPr>
          <p:cNvCxnSpPr/>
          <p:nvPr/>
        </p:nvCxnSpPr>
        <p:spPr>
          <a:xfrm flipV="1">
            <a:off x="5778229" y="4134097"/>
            <a:ext cx="0" cy="416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8A1E2AF-5109-479B-8CCF-52B15AD3C290}"/>
              </a:ext>
            </a:extLst>
          </p:cNvPr>
          <p:cNvCxnSpPr>
            <a:cxnSpLocks/>
            <a:endCxn id="14" idx="0"/>
          </p:cNvCxnSpPr>
          <p:nvPr/>
        </p:nvCxnSpPr>
        <p:spPr>
          <a:xfrm>
            <a:off x="6294873" y="4134097"/>
            <a:ext cx="0" cy="41607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1D3A61F-2FF9-4FB4-AF8C-46E9BAEB1718}"/>
              </a:ext>
            </a:extLst>
          </p:cNvPr>
          <p:cNvCxnSpPr>
            <a:cxnSpLocks/>
            <a:stCxn id="13" idx="2"/>
          </p:cNvCxnSpPr>
          <p:nvPr/>
        </p:nvCxnSpPr>
        <p:spPr>
          <a:xfrm>
            <a:off x="10793495" y="5152754"/>
            <a:ext cx="0" cy="8945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49B07D-5F5B-4CA8-A4B0-6BB2A8BCAF43}"/>
              </a:ext>
            </a:extLst>
          </p:cNvPr>
          <p:cNvCxnSpPr>
            <a:endCxn id="8" idx="2"/>
          </p:cNvCxnSpPr>
          <p:nvPr/>
        </p:nvCxnSpPr>
        <p:spPr>
          <a:xfrm flipV="1">
            <a:off x="3789797" y="5152757"/>
            <a:ext cx="217" cy="89453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32D6F70-CD3C-48C5-8699-EEEBAC712831}"/>
              </a:ext>
            </a:extLst>
          </p:cNvPr>
          <p:cNvCxnSpPr/>
          <p:nvPr/>
        </p:nvCxnSpPr>
        <p:spPr>
          <a:xfrm>
            <a:off x="3789797" y="6047295"/>
            <a:ext cx="70036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9D4CF5A-499A-4E9C-8B4E-5D35C7A05083}"/>
              </a:ext>
            </a:extLst>
          </p:cNvPr>
          <p:cNvCxnSpPr>
            <a:endCxn id="14" idx="2"/>
          </p:cNvCxnSpPr>
          <p:nvPr/>
        </p:nvCxnSpPr>
        <p:spPr>
          <a:xfrm flipV="1">
            <a:off x="6294873" y="5386753"/>
            <a:ext cx="0" cy="6605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AB8C8E3-A219-4A4A-B591-E1A3F1652155}"/>
              </a:ext>
            </a:extLst>
          </p:cNvPr>
          <p:cNvCxnSpPr>
            <a:cxnSpLocks/>
            <a:stCxn id="10" idx="2"/>
          </p:cNvCxnSpPr>
          <p:nvPr/>
        </p:nvCxnSpPr>
        <p:spPr>
          <a:xfrm>
            <a:off x="3789797" y="2694562"/>
            <a:ext cx="0" cy="340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3118E54-E5CF-4562-A06D-A95814DD1F04}"/>
              </a:ext>
            </a:extLst>
          </p:cNvPr>
          <p:cNvCxnSpPr>
            <a:cxnSpLocks/>
            <a:stCxn id="9" idx="2"/>
          </p:cNvCxnSpPr>
          <p:nvPr/>
        </p:nvCxnSpPr>
        <p:spPr>
          <a:xfrm>
            <a:off x="3795429" y="3949430"/>
            <a:ext cx="0" cy="27879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913AB5FD-C2E1-4A21-9FAF-035F3ADBBFBC}"/>
              </a:ext>
            </a:extLst>
          </p:cNvPr>
          <p:cNvSpPr/>
          <p:nvPr/>
        </p:nvSpPr>
        <p:spPr>
          <a:xfrm>
            <a:off x="323485" y="3617185"/>
            <a:ext cx="2005103" cy="12743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0" i="0" dirty="0">
                <a:solidFill>
                  <a:srgbClr val="000000"/>
                </a:solidFill>
                <a:effectLst/>
                <a:latin typeface="Times New Roman" panose="02020603050405020304" pitchFamily="18" charset="0"/>
                <a:cs typeface="Times New Roman" panose="02020603050405020304" pitchFamily="18" charset="0"/>
              </a:rPr>
              <a:t>Fundraising</a:t>
            </a:r>
            <a:br>
              <a:rPr lang="en-US" b="0" i="0" dirty="0">
                <a:solidFill>
                  <a:srgbClr val="000000"/>
                </a:solidFill>
                <a:effectLst/>
                <a:latin typeface="Times New Roman" panose="02020603050405020304" pitchFamily="18" charset="0"/>
                <a:cs typeface="Times New Roman" panose="02020603050405020304" pitchFamily="18" charset="0"/>
              </a:rPr>
            </a:br>
            <a:endParaRPr lang="en-US" b="0" i="0" dirty="0">
              <a:solidFill>
                <a:srgbClr val="000000"/>
              </a:solidFill>
              <a:effectLst/>
              <a:latin typeface="Times New Roman" panose="02020603050405020304" pitchFamily="18" charset="0"/>
              <a:cs typeface="Times New Roman" panose="02020603050405020304" pitchFamily="18" charset="0"/>
            </a:endParaRPr>
          </a:p>
          <a:p>
            <a:pPr algn="ctr"/>
            <a:r>
              <a:rPr lang="en-US" dirty="0">
                <a:solidFill>
                  <a:srgbClr val="000000"/>
                </a:solidFill>
                <a:latin typeface="Times New Roman" panose="02020603050405020304" pitchFamily="18" charset="0"/>
                <a:cs typeface="Times New Roman" panose="02020603050405020304" pitchFamily="18" charset="0"/>
              </a:rPr>
              <a:t>Sponsorships</a:t>
            </a:r>
            <a:endParaRPr lang="en-US" dirty="0">
              <a:solidFill>
                <a:schemeClr val="tx1"/>
              </a:solidFill>
              <a:latin typeface="Times New Roman" panose="02020603050405020304" pitchFamily="18" charset="0"/>
              <a:cs typeface="Times New Roman" panose="02020603050405020304" pitchFamily="18" charset="0"/>
            </a:endParaRPr>
          </a:p>
        </p:txBody>
      </p:sp>
      <p:cxnSp>
        <p:nvCxnSpPr>
          <p:cNvPr id="36" name="Straight Connector 35">
            <a:extLst>
              <a:ext uri="{FF2B5EF4-FFF2-40B4-BE49-F238E27FC236}">
                <a16:creationId xmlns:a16="http://schemas.microsoft.com/office/drawing/2014/main" id="{2B8C6234-F371-4EA6-B0AB-FBB908018D28}"/>
              </a:ext>
            </a:extLst>
          </p:cNvPr>
          <p:cNvCxnSpPr>
            <a:cxnSpLocks/>
          </p:cNvCxnSpPr>
          <p:nvPr/>
        </p:nvCxnSpPr>
        <p:spPr>
          <a:xfrm>
            <a:off x="2328588" y="4228220"/>
            <a:ext cx="23951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966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1218</TotalTime>
  <Words>2984</Words>
  <Application>Microsoft Office PowerPoint</Application>
  <PresentationFormat>Widescreen</PresentationFormat>
  <Paragraphs>186</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Cambria</vt:lpstr>
      <vt:lpstr>Cambria </vt:lpstr>
      <vt:lpstr>Times New Roman</vt:lpstr>
      <vt:lpstr>Wingdings</vt:lpstr>
      <vt:lpstr>Office Theme</vt:lpstr>
      <vt:lpstr>PowerPoint Presentation</vt:lpstr>
      <vt:lpstr>    Background  </vt:lpstr>
      <vt:lpstr>    The Local Society: Gokwe South  </vt:lpstr>
      <vt:lpstr>PowerPoint Presentation</vt:lpstr>
      <vt:lpstr>PowerPoint Presentation</vt:lpstr>
      <vt:lpstr>               </vt:lpstr>
      <vt:lpstr>               </vt:lpstr>
      <vt:lpstr>       </vt:lpstr>
      <vt:lpstr>THE MODEL</vt:lpstr>
      <vt:lpstr>Sustainable Energy Framework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GUNDANI  TAMBUDZAI</dc:creator>
  <cp:lastModifiedBy>Tambudzai Gundani</cp:lastModifiedBy>
  <cp:revision>2</cp:revision>
  <dcterms:created xsi:type="dcterms:W3CDTF">2021-12-24T05:49:51Z</dcterms:created>
  <dcterms:modified xsi:type="dcterms:W3CDTF">2024-02-02T11:35:52Z</dcterms:modified>
</cp:coreProperties>
</file>